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sldIdLst>
    <p:sldId id="256" r:id="rId2"/>
    <p:sldId id="297" r:id="rId3"/>
    <p:sldId id="258" r:id="rId4"/>
    <p:sldId id="259" r:id="rId5"/>
    <p:sldId id="260" r:id="rId6"/>
    <p:sldId id="261" r:id="rId7"/>
    <p:sldId id="298" r:id="rId8"/>
    <p:sldId id="262" r:id="rId9"/>
    <p:sldId id="263" r:id="rId10"/>
    <p:sldId id="264" r:id="rId11"/>
    <p:sldId id="265" r:id="rId12"/>
    <p:sldId id="266" r:id="rId13"/>
    <p:sldId id="299" r:id="rId14"/>
    <p:sldId id="267" r:id="rId15"/>
    <p:sldId id="268" r:id="rId16"/>
    <p:sldId id="269" r:id="rId17"/>
    <p:sldId id="288" r:id="rId18"/>
    <p:sldId id="300" r:id="rId19"/>
    <p:sldId id="271" r:id="rId20"/>
    <p:sldId id="280" r:id="rId21"/>
    <p:sldId id="318" r:id="rId22"/>
    <p:sldId id="319" r:id="rId23"/>
    <p:sldId id="301" r:id="rId24"/>
    <p:sldId id="275" r:id="rId25"/>
    <p:sldId id="276" r:id="rId26"/>
    <p:sldId id="277" r:id="rId27"/>
    <p:sldId id="302" r:id="rId28"/>
    <p:sldId id="279" r:id="rId29"/>
    <p:sldId id="282" r:id="rId30"/>
    <p:sldId id="283" r:id="rId31"/>
    <p:sldId id="284" r:id="rId32"/>
    <p:sldId id="281" r:id="rId33"/>
    <p:sldId id="303" r:id="rId34"/>
    <p:sldId id="286" r:id="rId35"/>
    <p:sldId id="304" r:id="rId36"/>
    <p:sldId id="289" r:id="rId37"/>
    <p:sldId id="290" r:id="rId38"/>
    <p:sldId id="305" r:id="rId39"/>
    <p:sldId id="291" r:id="rId40"/>
    <p:sldId id="292" r:id="rId41"/>
    <p:sldId id="306" r:id="rId42"/>
    <p:sldId id="293" r:id="rId43"/>
    <p:sldId id="294" r:id="rId44"/>
    <p:sldId id="307" r:id="rId45"/>
    <p:sldId id="295" r:id="rId46"/>
    <p:sldId id="296" r:id="rId47"/>
    <p:sldId id="312" r:id="rId48"/>
    <p:sldId id="313" r:id="rId49"/>
    <p:sldId id="314" r:id="rId50"/>
    <p:sldId id="315" r:id="rId51"/>
    <p:sldId id="308" r:id="rId52"/>
    <p:sldId id="316" r:id="rId53"/>
    <p:sldId id="309" r:id="rId54"/>
    <p:sldId id="274" r:id="rId55"/>
    <p:sldId id="310" r:id="rId56"/>
    <p:sldId id="287" r:id="rId57"/>
    <p:sldId id="311" r:id="rId58"/>
    <p:sldId id="285" r:id="rId5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ifXZrR0c2St9w+koWjRRJdHxTj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5" autoAdjust="0"/>
    <p:restoredTop sz="94660"/>
  </p:normalViewPr>
  <p:slideViewPr>
    <p:cSldViewPr snapToGrid="0">
      <p:cViewPr varScale="1">
        <p:scale>
          <a:sx n="118" d="100"/>
          <a:sy n="118" d="100"/>
        </p:scale>
        <p:origin x="70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with Photo (Orange)">
  <p:cSld name="Title Slide with Photo (Orange)">
    <p:bg>
      <p:bgPr>
        <a:solidFill>
          <a:schemeClr val="dk2"/>
        </a:solidFill>
        <a:effectLst/>
      </p:bgPr>
    </p:bg>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457200" y="1879447"/>
            <a:ext cx="4390103"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Verdana"/>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457200" y="4975122"/>
            <a:ext cx="4390103"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400"/>
              <a:buNone/>
              <a:defRPr sz="24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a:spLocks noGrp="1"/>
          </p:cNvSpPr>
          <p:nvPr>
            <p:ph type="pic" idx="2"/>
          </p:nvPr>
        </p:nvSpPr>
        <p:spPr>
          <a:xfrm>
            <a:off x="5029200" y="0"/>
            <a:ext cx="7162800" cy="6858000"/>
          </a:xfrm>
          <a:prstGeom prst="rect">
            <a:avLst/>
          </a:prstGeom>
          <a:solidFill>
            <a:schemeClr val="lt1"/>
          </a:solid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dk2"/>
              </a:buClr>
              <a:buSzPts val="2800"/>
              <a:buFont typeface="Arial"/>
              <a:buNone/>
              <a:defRPr sz="2800" b="0" i="0" u="none" strike="noStrike" cap="none">
                <a:solidFill>
                  <a:schemeClr val="accent1"/>
                </a:solidFill>
                <a:latin typeface="Verdana"/>
                <a:ea typeface="Verdana"/>
                <a:cs typeface="Verdana"/>
                <a:sym typeface="Verdana"/>
              </a:defRPr>
            </a:lvl1pPr>
            <a:lvl2pPr marR="0" lvl="1" algn="l" rtl="0">
              <a:lnSpc>
                <a:spcPct val="90000"/>
              </a:lnSpc>
              <a:spcBef>
                <a:spcPts val="1200"/>
              </a:spcBef>
              <a:spcAft>
                <a:spcPts val="0"/>
              </a:spcAft>
              <a:buClr>
                <a:schemeClr val="dk2"/>
              </a:buClr>
              <a:buSzPts val="2400"/>
              <a:buFont typeface="NTR"/>
              <a:buChar char="–"/>
              <a:defRPr sz="2400" b="0" i="0" u="none" strike="noStrike" cap="none">
                <a:solidFill>
                  <a:schemeClr val="accent1"/>
                </a:solidFill>
                <a:latin typeface="Verdana"/>
                <a:ea typeface="Verdana"/>
                <a:cs typeface="Verdana"/>
                <a:sym typeface="Verdana"/>
              </a:defRPr>
            </a:lvl2pPr>
            <a:lvl3pPr marR="0" lvl="2" algn="l" rtl="0">
              <a:lnSpc>
                <a:spcPct val="90000"/>
              </a:lnSpc>
              <a:spcBef>
                <a:spcPts val="1200"/>
              </a:spcBef>
              <a:spcAft>
                <a:spcPts val="0"/>
              </a:spcAft>
              <a:buClr>
                <a:schemeClr val="accent1"/>
              </a:buClr>
              <a:buSzPts val="2400"/>
              <a:buFont typeface="Noto Sans Symbols"/>
              <a:buChar char="▪"/>
              <a:defRPr sz="2400" b="0" i="0" u="none" strike="noStrike" cap="none">
                <a:solidFill>
                  <a:schemeClr val="accent1"/>
                </a:solidFill>
                <a:latin typeface="Verdana"/>
                <a:ea typeface="Verdana"/>
                <a:cs typeface="Verdana"/>
                <a:sym typeface="Verdana"/>
              </a:defRPr>
            </a:lvl3pPr>
            <a:lvl4pPr marR="0" lvl="3" algn="l" rtl="0">
              <a:lnSpc>
                <a:spcPct val="90000"/>
              </a:lnSpc>
              <a:spcBef>
                <a:spcPts val="1200"/>
              </a:spcBef>
              <a:spcAft>
                <a:spcPts val="0"/>
              </a:spcAft>
              <a:buClr>
                <a:schemeClr val="accent1"/>
              </a:buClr>
              <a:buSzPts val="2000"/>
              <a:buFont typeface="NTR"/>
              <a:buChar char="–"/>
              <a:defRPr sz="2000" b="0" i="0" u="none" strike="noStrike" cap="none">
                <a:solidFill>
                  <a:schemeClr val="accent1"/>
                </a:solidFill>
                <a:latin typeface="Verdana"/>
                <a:ea typeface="Verdana"/>
                <a:cs typeface="Verdana"/>
                <a:sym typeface="Verdana"/>
              </a:defRPr>
            </a:lvl4pPr>
            <a:lvl5pPr marR="0" lvl="4" algn="l" rtl="0">
              <a:lnSpc>
                <a:spcPct val="90000"/>
              </a:lnSpc>
              <a:spcBef>
                <a:spcPts val="1200"/>
              </a:spcBef>
              <a:spcAft>
                <a:spcPts val="0"/>
              </a:spcAft>
              <a:buClr>
                <a:schemeClr val="accent1"/>
              </a:buClr>
              <a:buSzPts val="2000"/>
              <a:buFont typeface="Arial"/>
              <a:buChar char="•"/>
              <a:defRPr sz="2000" b="0" i="0" u="none" strike="noStrike" cap="none">
                <a:solidFill>
                  <a:schemeClr val="accent1"/>
                </a:solidFill>
                <a:latin typeface="Verdana"/>
                <a:ea typeface="Verdana"/>
                <a:cs typeface="Verdana"/>
                <a:sym typeface="Verdana"/>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19" name="Google Shape;19;p20" descr="Syracuse University is presented next to a block S in white on an orange background" title="Syracuse University Logo"/>
          <p:cNvPicPr preferRelativeResize="0"/>
          <p:nvPr/>
        </p:nvPicPr>
        <p:blipFill rotWithShape="1">
          <a:blip r:embed="rId2">
            <a:alphaModFix/>
          </a:blip>
          <a:srcRect t="-735" b="734"/>
          <a:stretch/>
        </p:blipFill>
        <p:spPr>
          <a:xfrm>
            <a:off x="457200" y="457200"/>
            <a:ext cx="3300984" cy="62179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Only">
  <p:cSld name="Picture Only">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0"/>
          <p:cNvSpPr>
            <a:spLocks noGrp="1"/>
          </p:cNvSpPr>
          <p:nvPr>
            <p:ph type="pic" idx="2"/>
          </p:nvPr>
        </p:nvSpPr>
        <p:spPr>
          <a:xfrm>
            <a:off x="0" y="2070101"/>
            <a:ext cx="12192000" cy="4787899"/>
          </a:xfrm>
          <a:prstGeom prst="rect">
            <a:avLst/>
          </a:prstGeom>
          <a:no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dk2"/>
              </a:buClr>
              <a:buSzPts val="2800"/>
              <a:buFont typeface="Arial"/>
              <a:buNone/>
              <a:defRPr sz="2800" b="0" i="0" u="none" strike="noStrike" cap="none">
                <a:solidFill>
                  <a:schemeClr val="accent1"/>
                </a:solidFill>
                <a:latin typeface="Verdana"/>
                <a:ea typeface="Verdana"/>
                <a:cs typeface="Verdana"/>
                <a:sym typeface="Verdana"/>
              </a:defRPr>
            </a:lvl1pPr>
            <a:lvl2pPr marR="0" lvl="1" algn="l" rtl="0">
              <a:lnSpc>
                <a:spcPct val="90000"/>
              </a:lnSpc>
              <a:spcBef>
                <a:spcPts val="1200"/>
              </a:spcBef>
              <a:spcAft>
                <a:spcPts val="0"/>
              </a:spcAft>
              <a:buClr>
                <a:schemeClr val="dk2"/>
              </a:buClr>
              <a:buSzPts val="2400"/>
              <a:buFont typeface="NTR"/>
              <a:buChar char="–"/>
              <a:defRPr sz="2400" b="0" i="0" u="none" strike="noStrike" cap="none">
                <a:solidFill>
                  <a:schemeClr val="accent1"/>
                </a:solidFill>
                <a:latin typeface="Verdana"/>
                <a:ea typeface="Verdana"/>
                <a:cs typeface="Verdana"/>
                <a:sym typeface="Verdana"/>
              </a:defRPr>
            </a:lvl2pPr>
            <a:lvl3pPr marR="0" lvl="2" algn="l" rtl="0">
              <a:lnSpc>
                <a:spcPct val="90000"/>
              </a:lnSpc>
              <a:spcBef>
                <a:spcPts val="1200"/>
              </a:spcBef>
              <a:spcAft>
                <a:spcPts val="0"/>
              </a:spcAft>
              <a:buClr>
                <a:schemeClr val="accent1"/>
              </a:buClr>
              <a:buSzPts val="2400"/>
              <a:buFont typeface="Noto Sans Symbols"/>
              <a:buChar char="▪"/>
              <a:defRPr sz="2400" b="0" i="0" u="none" strike="noStrike" cap="none">
                <a:solidFill>
                  <a:schemeClr val="accent1"/>
                </a:solidFill>
                <a:latin typeface="Verdana"/>
                <a:ea typeface="Verdana"/>
                <a:cs typeface="Verdana"/>
                <a:sym typeface="Verdana"/>
              </a:defRPr>
            </a:lvl3pPr>
            <a:lvl4pPr marR="0" lvl="3" algn="l" rtl="0">
              <a:lnSpc>
                <a:spcPct val="90000"/>
              </a:lnSpc>
              <a:spcBef>
                <a:spcPts val="1200"/>
              </a:spcBef>
              <a:spcAft>
                <a:spcPts val="0"/>
              </a:spcAft>
              <a:buClr>
                <a:schemeClr val="accent1"/>
              </a:buClr>
              <a:buSzPts val="2000"/>
              <a:buFont typeface="NTR"/>
              <a:buChar char="–"/>
              <a:defRPr sz="2000" b="0" i="0" u="none" strike="noStrike" cap="none">
                <a:solidFill>
                  <a:schemeClr val="accent1"/>
                </a:solidFill>
                <a:latin typeface="Verdana"/>
                <a:ea typeface="Verdana"/>
                <a:cs typeface="Verdana"/>
                <a:sym typeface="Verdana"/>
              </a:defRPr>
            </a:lvl4pPr>
            <a:lvl5pPr marR="0" lvl="4" algn="l" rtl="0">
              <a:lnSpc>
                <a:spcPct val="90000"/>
              </a:lnSpc>
              <a:spcBef>
                <a:spcPts val="1200"/>
              </a:spcBef>
              <a:spcAft>
                <a:spcPts val="0"/>
              </a:spcAft>
              <a:buClr>
                <a:schemeClr val="accent1"/>
              </a:buClr>
              <a:buSzPts val="2000"/>
              <a:buFont typeface="Arial"/>
              <a:buChar char="•"/>
              <a:defRPr sz="2000" b="0" i="0" u="none" strike="noStrike" cap="none">
                <a:solidFill>
                  <a:schemeClr val="accent1"/>
                </a:solidFill>
                <a:latin typeface="Verdana"/>
                <a:ea typeface="Verdana"/>
                <a:cs typeface="Verdana"/>
                <a:sym typeface="Verdana"/>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with Photo (Orange)">
  <p:cSld name="Section with Photo (Orange)">
    <p:bg>
      <p:bgPr>
        <a:solidFill>
          <a:schemeClr val="dk2"/>
        </a:solidFill>
        <a:effectLst/>
      </p:bgPr>
    </p:bg>
    <p:spTree>
      <p:nvGrpSpPr>
        <p:cNvPr id="1" name="Shape 64"/>
        <p:cNvGrpSpPr/>
        <p:nvPr/>
      </p:nvGrpSpPr>
      <p:grpSpPr>
        <a:xfrm>
          <a:off x="0" y="0"/>
          <a:ext cx="0" cy="0"/>
          <a:chOff x="0" y="0"/>
          <a:chExt cx="0" cy="0"/>
        </a:xfrm>
      </p:grpSpPr>
      <p:sp>
        <p:nvSpPr>
          <p:cNvPr id="65" name="Google Shape;65;p33"/>
          <p:cNvSpPr txBox="1">
            <a:spLocks noGrp="1"/>
          </p:cNvSpPr>
          <p:nvPr>
            <p:ph type="title"/>
          </p:nvPr>
        </p:nvSpPr>
        <p:spPr>
          <a:xfrm>
            <a:off x="704031" y="1060809"/>
            <a:ext cx="5224821" cy="2852737"/>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Verdana"/>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3"/>
          <p:cNvSpPr txBox="1">
            <a:spLocks noGrp="1"/>
          </p:cNvSpPr>
          <p:nvPr>
            <p:ph type="body" idx="1"/>
          </p:nvPr>
        </p:nvSpPr>
        <p:spPr>
          <a:xfrm>
            <a:off x="704088" y="4114800"/>
            <a:ext cx="5224821" cy="15001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2400"/>
              <a:buNone/>
              <a:defRPr sz="2400">
                <a:solidFill>
                  <a:schemeClr val="accent1"/>
                </a:solidFill>
              </a:defRPr>
            </a:lvl1pPr>
            <a:lvl2pPr marL="914400" lvl="1" indent="-228600" algn="l">
              <a:lnSpc>
                <a:spcPct val="90000"/>
              </a:lnSpc>
              <a:spcBef>
                <a:spcPts val="1200"/>
              </a:spcBef>
              <a:spcAft>
                <a:spcPts val="0"/>
              </a:spcAft>
              <a:buSzPts val="2000"/>
              <a:buNone/>
              <a:defRPr sz="2000">
                <a:solidFill>
                  <a:schemeClr val="lt1"/>
                </a:solidFill>
              </a:defRPr>
            </a:lvl2pPr>
            <a:lvl3pPr marL="1371600" lvl="2" indent="-228600" algn="l">
              <a:lnSpc>
                <a:spcPct val="90000"/>
              </a:lnSpc>
              <a:spcBef>
                <a:spcPts val="1200"/>
              </a:spcBef>
              <a:spcAft>
                <a:spcPts val="0"/>
              </a:spcAft>
              <a:buSzPts val="1800"/>
              <a:buNone/>
              <a:defRPr sz="1800">
                <a:solidFill>
                  <a:schemeClr val="lt1"/>
                </a:solidFill>
              </a:defRPr>
            </a:lvl3pPr>
            <a:lvl4pPr marL="1828800" lvl="3" indent="-228600" algn="l">
              <a:lnSpc>
                <a:spcPct val="90000"/>
              </a:lnSpc>
              <a:spcBef>
                <a:spcPts val="1200"/>
              </a:spcBef>
              <a:spcAft>
                <a:spcPts val="0"/>
              </a:spcAft>
              <a:buSzPts val="1600"/>
              <a:buNone/>
              <a:defRPr sz="1600">
                <a:solidFill>
                  <a:schemeClr val="lt1"/>
                </a:solidFill>
              </a:defRPr>
            </a:lvl4pPr>
            <a:lvl5pPr marL="2286000" lvl="4" indent="-228600" algn="l">
              <a:lnSpc>
                <a:spcPct val="90000"/>
              </a:lnSpc>
              <a:spcBef>
                <a:spcPts val="1200"/>
              </a:spcBef>
              <a:spcAft>
                <a:spcPts val="0"/>
              </a:spcAft>
              <a:buClr>
                <a:schemeClr val="lt1"/>
              </a:buClr>
              <a:buSzPts val="1600"/>
              <a:buNone/>
              <a:defRPr sz="1600">
                <a:solidFill>
                  <a:schemeClr val="lt1"/>
                </a:solidFill>
              </a:defRPr>
            </a:lvl5pPr>
            <a:lvl6pPr marL="2743200" lvl="5" indent="-228600" algn="l">
              <a:lnSpc>
                <a:spcPct val="90000"/>
              </a:lnSpc>
              <a:spcBef>
                <a:spcPts val="12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67" name="Google Shape;67;p33"/>
          <p:cNvSpPr>
            <a:spLocks noGrp="1"/>
          </p:cNvSpPr>
          <p:nvPr>
            <p:ph type="pic" idx="2"/>
          </p:nvPr>
        </p:nvSpPr>
        <p:spPr>
          <a:xfrm>
            <a:off x="6492240" y="0"/>
            <a:ext cx="5699760" cy="6858000"/>
          </a:xfrm>
          <a:prstGeom prst="rect">
            <a:avLst/>
          </a:prstGeom>
          <a:solidFill>
            <a:schemeClr val="lt1"/>
          </a:solid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lt2"/>
              </a:buClr>
              <a:buSzPts val="2800"/>
              <a:buFont typeface="Arial"/>
              <a:buNone/>
              <a:defRPr sz="2800" b="0" i="0" u="none" strike="noStrike" cap="none">
                <a:solidFill>
                  <a:schemeClr val="accent1"/>
                </a:solidFill>
                <a:latin typeface="Verdana"/>
                <a:ea typeface="Verdana"/>
                <a:cs typeface="Verdana"/>
                <a:sym typeface="Verdana"/>
              </a:defRPr>
            </a:lvl1pPr>
            <a:lvl2pPr marR="0" lvl="1" algn="l" rtl="0">
              <a:lnSpc>
                <a:spcPct val="90000"/>
              </a:lnSpc>
              <a:spcBef>
                <a:spcPts val="1200"/>
              </a:spcBef>
              <a:spcAft>
                <a:spcPts val="0"/>
              </a:spcAft>
              <a:buClr>
                <a:schemeClr val="lt2"/>
              </a:buClr>
              <a:buSzPts val="2400"/>
              <a:buFont typeface="NTR"/>
              <a:buChar char="–"/>
              <a:defRPr sz="2400" b="0" i="0" u="none" strike="noStrike" cap="none">
                <a:solidFill>
                  <a:schemeClr val="accent1"/>
                </a:solidFill>
                <a:latin typeface="Verdana"/>
                <a:ea typeface="Verdana"/>
                <a:cs typeface="Verdana"/>
                <a:sym typeface="Verdana"/>
              </a:defRPr>
            </a:lvl2pPr>
            <a:lvl3pPr marR="0" lvl="2" algn="l" rtl="0">
              <a:lnSpc>
                <a:spcPct val="90000"/>
              </a:lnSpc>
              <a:spcBef>
                <a:spcPts val="1200"/>
              </a:spcBef>
              <a:spcAft>
                <a:spcPts val="0"/>
              </a:spcAft>
              <a:buClr>
                <a:schemeClr val="accent1"/>
              </a:buClr>
              <a:buSzPts val="2400"/>
              <a:buFont typeface="Noto Sans Symbols"/>
              <a:buChar char="▪"/>
              <a:defRPr sz="2400" b="0" i="0" u="none" strike="noStrike" cap="none">
                <a:solidFill>
                  <a:schemeClr val="accent1"/>
                </a:solidFill>
                <a:latin typeface="Verdana"/>
                <a:ea typeface="Verdana"/>
                <a:cs typeface="Verdana"/>
                <a:sym typeface="Verdana"/>
              </a:defRPr>
            </a:lvl3pPr>
            <a:lvl4pPr marR="0" lvl="3" algn="l" rtl="0">
              <a:lnSpc>
                <a:spcPct val="90000"/>
              </a:lnSpc>
              <a:spcBef>
                <a:spcPts val="1200"/>
              </a:spcBef>
              <a:spcAft>
                <a:spcPts val="0"/>
              </a:spcAft>
              <a:buClr>
                <a:schemeClr val="accent1"/>
              </a:buClr>
              <a:buSzPts val="2000"/>
              <a:buFont typeface="NTR"/>
              <a:buChar char="–"/>
              <a:defRPr sz="2000" b="0" i="0" u="none" strike="noStrike" cap="none">
                <a:solidFill>
                  <a:schemeClr val="accent1"/>
                </a:solidFill>
                <a:latin typeface="Verdana"/>
                <a:ea typeface="Verdana"/>
                <a:cs typeface="Verdana"/>
                <a:sym typeface="Verdana"/>
              </a:defRPr>
            </a:lvl4pPr>
            <a:lvl5pPr marR="0" lvl="4" algn="l" rtl="0">
              <a:lnSpc>
                <a:spcPct val="90000"/>
              </a:lnSpc>
              <a:spcBef>
                <a:spcPts val="1200"/>
              </a:spcBef>
              <a:spcAft>
                <a:spcPts val="0"/>
              </a:spcAft>
              <a:buClr>
                <a:schemeClr val="accent1"/>
              </a:buClr>
              <a:buSzPts val="2000"/>
              <a:buFont typeface="Arial"/>
              <a:buChar char="•"/>
              <a:defRPr sz="2000" b="0" i="0" u="none" strike="noStrike" cap="none">
                <a:solidFill>
                  <a:schemeClr val="accent1"/>
                </a:solidFill>
                <a:latin typeface="Verdana"/>
                <a:ea typeface="Verdana"/>
                <a:cs typeface="Verdana"/>
                <a:sym typeface="Verdana"/>
              </a:defRPr>
            </a:lvl5pPr>
            <a:lvl6pPr marR="0" lvl="5" algn="l" rtl="0">
              <a:lnSpc>
                <a:spcPct val="90000"/>
              </a:lnSpc>
              <a:spcBef>
                <a:spcPts val="1200"/>
              </a:spcBef>
              <a:spcAft>
                <a:spcPts val="0"/>
              </a:spcAft>
              <a:buClr>
                <a:schemeClr val="lt1"/>
              </a:buClr>
              <a:buSzPts val="1800"/>
              <a:buFont typeface="Arial"/>
              <a:buChar char="•"/>
              <a:defRPr sz="1800" b="0" i="0" u="none" strike="noStrike" cap="none">
                <a:solidFill>
                  <a:schemeClr val="lt1"/>
                </a:solidFill>
                <a:latin typeface="Verdana"/>
                <a:ea typeface="Verdana"/>
                <a:cs typeface="Verdana"/>
                <a:sym typeface="Verdana"/>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Verdana"/>
                <a:ea typeface="Verdana"/>
                <a:cs typeface="Verdana"/>
                <a:sym typeface="Verdana"/>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Verdana"/>
                <a:ea typeface="Verdana"/>
                <a:cs typeface="Verdana"/>
                <a:sym typeface="Verdana"/>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Verdana"/>
                <a:ea typeface="Verdana"/>
                <a:cs typeface="Verdana"/>
                <a:sym typeface="Verdan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with Photo (Navy)">
  <p:cSld name="Section with Photo (Navy)">
    <p:bg>
      <p:bgPr>
        <a:solidFill>
          <a:schemeClr val="accent1"/>
        </a:solidFill>
        <a:effectLst/>
      </p:bgPr>
    </p:bg>
    <p:spTree>
      <p:nvGrpSpPr>
        <p:cNvPr id="1" name="Shape 68"/>
        <p:cNvGrpSpPr/>
        <p:nvPr/>
      </p:nvGrpSpPr>
      <p:grpSpPr>
        <a:xfrm>
          <a:off x="0" y="0"/>
          <a:ext cx="0" cy="0"/>
          <a:chOff x="0" y="0"/>
          <a:chExt cx="0" cy="0"/>
        </a:xfrm>
      </p:grpSpPr>
      <p:sp>
        <p:nvSpPr>
          <p:cNvPr id="69" name="Google Shape;69;p34"/>
          <p:cNvSpPr txBox="1">
            <a:spLocks noGrp="1"/>
          </p:cNvSpPr>
          <p:nvPr>
            <p:ph type="title"/>
          </p:nvPr>
        </p:nvSpPr>
        <p:spPr>
          <a:xfrm>
            <a:off x="704031" y="1060809"/>
            <a:ext cx="5224821" cy="2852737"/>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Verdana"/>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4"/>
          <p:cNvSpPr txBox="1">
            <a:spLocks noGrp="1"/>
          </p:cNvSpPr>
          <p:nvPr>
            <p:ph type="body" idx="1"/>
          </p:nvPr>
        </p:nvSpPr>
        <p:spPr>
          <a:xfrm>
            <a:off x="704031" y="4114800"/>
            <a:ext cx="5224821" cy="15001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2400"/>
              <a:buNone/>
              <a:defRPr sz="2400">
                <a:solidFill>
                  <a:schemeClr val="dk2"/>
                </a:solidFill>
              </a:defRPr>
            </a:lvl1pPr>
            <a:lvl2pPr marL="914400" lvl="1" indent="-228600" algn="l">
              <a:lnSpc>
                <a:spcPct val="90000"/>
              </a:lnSpc>
              <a:spcBef>
                <a:spcPts val="1200"/>
              </a:spcBef>
              <a:spcAft>
                <a:spcPts val="0"/>
              </a:spcAft>
              <a:buSzPts val="2000"/>
              <a:buNone/>
              <a:defRPr sz="2000">
                <a:solidFill>
                  <a:srgbClr val="909090"/>
                </a:solidFill>
              </a:defRPr>
            </a:lvl2pPr>
            <a:lvl3pPr marL="1371600" lvl="2" indent="-228600" algn="l">
              <a:lnSpc>
                <a:spcPct val="90000"/>
              </a:lnSpc>
              <a:spcBef>
                <a:spcPts val="1200"/>
              </a:spcBef>
              <a:spcAft>
                <a:spcPts val="0"/>
              </a:spcAft>
              <a:buSzPts val="1800"/>
              <a:buNone/>
              <a:defRPr sz="1800">
                <a:solidFill>
                  <a:srgbClr val="909090"/>
                </a:solidFill>
              </a:defRPr>
            </a:lvl3pPr>
            <a:lvl4pPr marL="1828800" lvl="3" indent="-228600" algn="l">
              <a:lnSpc>
                <a:spcPct val="90000"/>
              </a:lnSpc>
              <a:spcBef>
                <a:spcPts val="1200"/>
              </a:spcBef>
              <a:spcAft>
                <a:spcPts val="0"/>
              </a:spcAft>
              <a:buSzPts val="1600"/>
              <a:buNone/>
              <a:defRPr sz="1600">
                <a:solidFill>
                  <a:srgbClr val="909090"/>
                </a:solidFill>
              </a:defRPr>
            </a:lvl4pPr>
            <a:lvl5pPr marL="2286000" lvl="4" indent="-228600" algn="l">
              <a:lnSpc>
                <a:spcPct val="90000"/>
              </a:lnSpc>
              <a:spcBef>
                <a:spcPts val="1200"/>
              </a:spcBef>
              <a:spcAft>
                <a:spcPts val="0"/>
              </a:spcAft>
              <a:buClr>
                <a:srgbClr val="909090"/>
              </a:buClr>
              <a:buSzPts val="1600"/>
              <a:buNone/>
              <a:defRPr sz="1600">
                <a:solidFill>
                  <a:srgbClr val="909090"/>
                </a:solidFill>
              </a:defRPr>
            </a:lvl5pPr>
            <a:lvl6pPr marL="2743200" lvl="5" indent="-228600" algn="l">
              <a:lnSpc>
                <a:spcPct val="90000"/>
              </a:lnSpc>
              <a:spcBef>
                <a:spcPts val="1200"/>
              </a:spcBef>
              <a:spcAft>
                <a:spcPts val="0"/>
              </a:spcAft>
              <a:buClr>
                <a:srgbClr val="909090"/>
              </a:buClr>
              <a:buSzPts val="1600"/>
              <a:buNone/>
              <a:defRPr sz="1600">
                <a:solidFill>
                  <a:srgbClr val="909090"/>
                </a:solidFill>
              </a:defRPr>
            </a:lvl6pPr>
            <a:lvl7pPr marL="3200400" lvl="6" indent="-228600" algn="l">
              <a:lnSpc>
                <a:spcPct val="90000"/>
              </a:lnSpc>
              <a:spcBef>
                <a:spcPts val="500"/>
              </a:spcBef>
              <a:spcAft>
                <a:spcPts val="0"/>
              </a:spcAft>
              <a:buClr>
                <a:srgbClr val="909090"/>
              </a:buClr>
              <a:buSzPts val="1600"/>
              <a:buNone/>
              <a:defRPr sz="1600">
                <a:solidFill>
                  <a:srgbClr val="909090"/>
                </a:solidFill>
              </a:defRPr>
            </a:lvl7pPr>
            <a:lvl8pPr marL="3657600" lvl="7" indent="-228600" algn="l">
              <a:lnSpc>
                <a:spcPct val="90000"/>
              </a:lnSpc>
              <a:spcBef>
                <a:spcPts val="500"/>
              </a:spcBef>
              <a:spcAft>
                <a:spcPts val="0"/>
              </a:spcAft>
              <a:buClr>
                <a:srgbClr val="909090"/>
              </a:buClr>
              <a:buSzPts val="1600"/>
              <a:buNone/>
              <a:defRPr sz="1600">
                <a:solidFill>
                  <a:srgbClr val="909090"/>
                </a:solidFill>
              </a:defRPr>
            </a:lvl8pPr>
            <a:lvl9pPr marL="4114800" lvl="8" indent="-228600" algn="l">
              <a:lnSpc>
                <a:spcPct val="90000"/>
              </a:lnSpc>
              <a:spcBef>
                <a:spcPts val="500"/>
              </a:spcBef>
              <a:spcAft>
                <a:spcPts val="0"/>
              </a:spcAft>
              <a:buClr>
                <a:srgbClr val="909090"/>
              </a:buClr>
              <a:buSzPts val="1600"/>
              <a:buNone/>
              <a:defRPr sz="1600">
                <a:solidFill>
                  <a:srgbClr val="909090"/>
                </a:solidFill>
              </a:defRPr>
            </a:lvl9pPr>
          </a:lstStyle>
          <a:p>
            <a:endParaRPr/>
          </a:p>
        </p:txBody>
      </p:sp>
      <p:sp>
        <p:nvSpPr>
          <p:cNvPr id="71" name="Google Shape;71;p34"/>
          <p:cNvSpPr>
            <a:spLocks noGrp="1"/>
          </p:cNvSpPr>
          <p:nvPr>
            <p:ph type="pic" idx="2"/>
          </p:nvPr>
        </p:nvSpPr>
        <p:spPr>
          <a:xfrm>
            <a:off x="6492240" y="0"/>
            <a:ext cx="5699760" cy="6858000"/>
          </a:xfrm>
          <a:prstGeom prst="rect">
            <a:avLst/>
          </a:prstGeom>
          <a:solidFill>
            <a:schemeClr val="lt1"/>
          </a:solid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dk2"/>
              </a:buClr>
              <a:buSzPts val="2800"/>
              <a:buFont typeface="Arial"/>
              <a:buNone/>
              <a:defRPr sz="2800" b="0" i="0" u="none" strike="noStrike" cap="none">
                <a:solidFill>
                  <a:schemeClr val="accent1"/>
                </a:solidFill>
                <a:latin typeface="Verdana"/>
                <a:ea typeface="Verdana"/>
                <a:cs typeface="Verdana"/>
                <a:sym typeface="Verdana"/>
              </a:defRPr>
            </a:lvl1pPr>
            <a:lvl2pPr marR="0" lvl="1" algn="l" rtl="0">
              <a:lnSpc>
                <a:spcPct val="90000"/>
              </a:lnSpc>
              <a:spcBef>
                <a:spcPts val="1200"/>
              </a:spcBef>
              <a:spcAft>
                <a:spcPts val="0"/>
              </a:spcAft>
              <a:buClr>
                <a:schemeClr val="dk2"/>
              </a:buClr>
              <a:buSzPts val="2400"/>
              <a:buFont typeface="NTR"/>
              <a:buChar char="–"/>
              <a:defRPr sz="2400" b="0" i="0" u="none" strike="noStrike" cap="none">
                <a:solidFill>
                  <a:schemeClr val="accent1"/>
                </a:solidFill>
                <a:latin typeface="Verdana"/>
                <a:ea typeface="Verdana"/>
                <a:cs typeface="Verdana"/>
                <a:sym typeface="Verdana"/>
              </a:defRPr>
            </a:lvl2pPr>
            <a:lvl3pPr marR="0" lvl="2" algn="l" rtl="0">
              <a:lnSpc>
                <a:spcPct val="90000"/>
              </a:lnSpc>
              <a:spcBef>
                <a:spcPts val="1200"/>
              </a:spcBef>
              <a:spcAft>
                <a:spcPts val="0"/>
              </a:spcAft>
              <a:buClr>
                <a:schemeClr val="accent1"/>
              </a:buClr>
              <a:buSzPts val="2400"/>
              <a:buFont typeface="Noto Sans Symbols"/>
              <a:buChar char="▪"/>
              <a:defRPr sz="2400" b="0" i="0" u="none" strike="noStrike" cap="none">
                <a:solidFill>
                  <a:schemeClr val="accent1"/>
                </a:solidFill>
                <a:latin typeface="Verdana"/>
                <a:ea typeface="Verdana"/>
                <a:cs typeface="Verdana"/>
                <a:sym typeface="Verdana"/>
              </a:defRPr>
            </a:lvl3pPr>
            <a:lvl4pPr marR="0" lvl="3" algn="l" rtl="0">
              <a:lnSpc>
                <a:spcPct val="90000"/>
              </a:lnSpc>
              <a:spcBef>
                <a:spcPts val="1200"/>
              </a:spcBef>
              <a:spcAft>
                <a:spcPts val="0"/>
              </a:spcAft>
              <a:buClr>
                <a:schemeClr val="accent1"/>
              </a:buClr>
              <a:buSzPts val="2000"/>
              <a:buFont typeface="NTR"/>
              <a:buChar char="–"/>
              <a:defRPr sz="2000" b="0" i="0" u="none" strike="noStrike" cap="none">
                <a:solidFill>
                  <a:schemeClr val="accent1"/>
                </a:solidFill>
                <a:latin typeface="Verdana"/>
                <a:ea typeface="Verdana"/>
                <a:cs typeface="Verdana"/>
                <a:sym typeface="Verdana"/>
              </a:defRPr>
            </a:lvl4pPr>
            <a:lvl5pPr marR="0" lvl="4" algn="l" rtl="0">
              <a:lnSpc>
                <a:spcPct val="90000"/>
              </a:lnSpc>
              <a:spcBef>
                <a:spcPts val="1200"/>
              </a:spcBef>
              <a:spcAft>
                <a:spcPts val="0"/>
              </a:spcAft>
              <a:buClr>
                <a:schemeClr val="accent1"/>
              </a:buClr>
              <a:buSzPts val="2000"/>
              <a:buFont typeface="Arial"/>
              <a:buChar char="•"/>
              <a:defRPr sz="2000" b="0" i="0" u="none" strike="noStrike" cap="none">
                <a:solidFill>
                  <a:schemeClr val="accent1"/>
                </a:solidFill>
                <a:latin typeface="Verdana"/>
                <a:ea typeface="Verdana"/>
                <a:cs typeface="Verdana"/>
                <a:sym typeface="Verdana"/>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Orange)" type="secHead">
  <p:cSld name="SECTION_HEADER">
    <p:bg>
      <p:bgPr>
        <a:solidFill>
          <a:schemeClr val="dk2"/>
        </a:solidFill>
        <a:effectLst/>
      </p:bgPr>
    </p:bg>
    <p:spTree>
      <p:nvGrpSpPr>
        <p:cNvPr id="1" name="Shape 72"/>
        <p:cNvGrpSpPr/>
        <p:nvPr/>
      </p:nvGrpSpPr>
      <p:grpSpPr>
        <a:xfrm>
          <a:off x="0" y="0"/>
          <a:ext cx="0" cy="0"/>
          <a:chOff x="0" y="0"/>
          <a:chExt cx="0" cy="0"/>
        </a:xfrm>
      </p:grpSpPr>
      <p:sp>
        <p:nvSpPr>
          <p:cNvPr id="73" name="Google Shape;73;p35"/>
          <p:cNvSpPr txBox="1">
            <a:spLocks noGrp="1"/>
          </p:cNvSpPr>
          <p:nvPr>
            <p:ph type="title"/>
          </p:nvPr>
        </p:nvSpPr>
        <p:spPr>
          <a:xfrm>
            <a:off x="831850" y="3836987"/>
            <a:ext cx="10515600" cy="1363663"/>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Verdana"/>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5"/>
          <p:cNvSpPr txBox="1">
            <a:spLocks noGrp="1"/>
          </p:cNvSpPr>
          <p:nvPr>
            <p:ph type="body" idx="1"/>
          </p:nvPr>
        </p:nvSpPr>
        <p:spPr>
          <a:xfrm>
            <a:off x="831850" y="5357813"/>
            <a:ext cx="10515600" cy="719454"/>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2400"/>
              <a:buNone/>
              <a:defRPr sz="2400">
                <a:solidFill>
                  <a:schemeClr val="accent1"/>
                </a:solidFill>
              </a:defRPr>
            </a:lvl1pPr>
            <a:lvl2pPr marL="914400" lvl="1" indent="-228600" algn="l">
              <a:lnSpc>
                <a:spcPct val="90000"/>
              </a:lnSpc>
              <a:spcBef>
                <a:spcPts val="1200"/>
              </a:spcBef>
              <a:spcAft>
                <a:spcPts val="0"/>
              </a:spcAft>
              <a:buSzPts val="2000"/>
              <a:buNone/>
              <a:defRPr sz="2000">
                <a:solidFill>
                  <a:srgbClr val="909090"/>
                </a:solidFill>
              </a:defRPr>
            </a:lvl2pPr>
            <a:lvl3pPr marL="1371600" lvl="2" indent="-228600" algn="l">
              <a:lnSpc>
                <a:spcPct val="90000"/>
              </a:lnSpc>
              <a:spcBef>
                <a:spcPts val="1200"/>
              </a:spcBef>
              <a:spcAft>
                <a:spcPts val="0"/>
              </a:spcAft>
              <a:buSzPts val="1800"/>
              <a:buNone/>
              <a:defRPr sz="1800">
                <a:solidFill>
                  <a:srgbClr val="909090"/>
                </a:solidFill>
              </a:defRPr>
            </a:lvl3pPr>
            <a:lvl4pPr marL="1828800" lvl="3" indent="-228600" algn="l">
              <a:lnSpc>
                <a:spcPct val="90000"/>
              </a:lnSpc>
              <a:spcBef>
                <a:spcPts val="1200"/>
              </a:spcBef>
              <a:spcAft>
                <a:spcPts val="0"/>
              </a:spcAft>
              <a:buSzPts val="1600"/>
              <a:buNone/>
              <a:defRPr sz="1600">
                <a:solidFill>
                  <a:srgbClr val="909090"/>
                </a:solidFill>
              </a:defRPr>
            </a:lvl4pPr>
            <a:lvl5pPr marL="2286000" lvl="4" indent="-228600" algn="l">
              <a:lnSpc>
                <a:spcPct val="90000"/>
              </a:lnSpc>
              <a:spcBef>
                <a:spcPts val="1200"/>
              </a:spcBef>
              <a:spcAft>
                <a:spcPts val="0"/>
              </a:spcAft>
              <a:buClr>
                <a:srgbClr val="909090"/>
              </a:buClr>
              <a:buSzPts val="1600"/>
              <a:buNone/>
              <a:defRPr sz="1600">
                <a:solidFill>
                  <a:srgbClr val="909090"/>
                </a:solidFill>
              </a:defRPr>
            </a:lvl5pPr>
            <a:lvl6pPr marL="2743200" lvl="5" indent="-228600" algn="l">
              <a:lnSpc>
                <a:spcPct val="90000"/>
              </a:lnSpc>
              <a:spcBef>
                <a:spcPts val="1200"/>
              </a:spcBef>
              <a:spcAft>
                <a:spcPts val="0"/>
              </a:spcAft>
              <a:buClr>
                <a:srgbClr val="909090"/>
              </a:buClr>
              <a:buSzPts val="1600"/>
              <a:buNone/>
              <a:defRPr sz="1600">
                <a:solidFill>
                  <a:srgbClr val="909090"/>
                </a:solidFill>
              </a:defRPr>
            </a:lvl6pPr>
            <a:lvl7pPr marL="3200400" lvl="6" indent="-228600" algn="l">
              <a:lnSpc>
                <a:spcPct val="90000"/>
              </a:lnSpc>
              <a:spcBef>
                <a:spcPts val="500"/>
              </a:spcBef>
              <a:spcAft>
                <a:spcPts val="0"/>
              </a:spcAft>
              <a:buClr>
                <a:srgbClr val="909090"/>
              </a:buClr>
              <a:buSzPts val="1600"/>
              <a:buNone/>
              <a:defRPr sz="1600">
                <a:solidFill>
                  <a:srgbClr val="909090"/>
                </a:solidFill>
              </a:defRPr>
            </a:lvl7pPr>
            <a:lvl8pPr marL="3657600" lvl="7" indent="-228600" algn="l">
              <a:lnSpc>
                <a:spcPct val="90000"/>
              </a:lnSpc>
              <a:spcBef>
                <a:spcPts val="500"/>
              </a:spcBef>
              <a:spcAft>
                <a:spcPts val="0"/>
              </a:spcAft>
              <a:buClr>
                <a:srgbClr val="909090"/>
              </a:buClr>
              <a:buSzPts val="1600"/>
              <a:buNone/>
              <a:defRPr sz="1600">
                <a:solidFill>
                  <a:srgbClr val="909090"/>
                </a:solidFill>
              </a:defRPr>
            </a:lvl8pPr>
            <a:lvl9pPr marL="4114800" lvl="8" indent="-228600" algn="l">
              <a:lnSpc>
                <a:spcPct val="90000"/>
              </a:lnSpc>
              <a:spcBef>
                <a:spcPts val="500"/>
              </a:spcBef>
              <a:spcAft>
                <a:spcPts val="0"/>
              </a:spcAft>
              <a:buClr>
                <a:srgbClr val="909090"/>
              </a:buClr>
              <a:buSzPts val="1600"/>
              <a:buNone/>
              <a:defRPr sz="1600">
                <a:solidFill>
                  <a:srgbClr val="909090"/>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Navy)">
  <p:cSld name="Section (Navy)">
    <p:bg>
      <p:bgPr>
        <a:solidFill>
          <a:schemeClr val="accent1"/>
        </a:solidFill>
        <a:effectLst/>
      </p:bgPr>
    </p:bg>
    <p:spTree>
      <p:nvGrpSpPr>
        <p:cNvPr id="1" name="Shape 75"/>
        <p:cNvGrpSpPr/>
        <p:nvPr/>
      </p:nvGrpSpPr>
      <p:grpSpPr>
        <a:xfrm>
          <a:off x="0" y="0"/>
          <a:ext cx="0" cy="0"/>
          <a:chOff x="0" y="0"/>
          <a:chExt cx="0" cy="0"/>
        </a:xfrm>
      </p:grpSpPr>
      <p:sp>
        <p:nvSpPr>
          <p:cNvPr id="76" name="Google Shape;76;p36"/>
          <p:cNvSpPr txBox="1">
            <a:spLocks noGrp="1"/>
          </p:cNvSpPr>
          <p:nvPr>
            <p:ph type="title"/>
          </p:nvPr>
        </p:nvSpPr>
        <p:spPr>
          <a:xfrm>
            <a:off x="831850" y="3836987"/>
            <a:ext cx="10515600" cy="1363663"/>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Verdana"/>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6"/>
          <p:cNvSpPr txBox="1">
            <a:spLocks noGrp="1"/>
          </p:cNvSpPr>
          <p:nvPr>
            <p:ph type="body" idx="1"/>
          </p:nvPr>
        </p:nvSpPr>
        <p:spPr>
          <a:xfrm>
            <a:off x="831850" y="5357813"/>
            <a:ext cx="10515600" cy="719454"/>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2400"/>
              <a:buNone/>
              <a:defRPr sz="2400">
                <a:solidFill>
                  <a:schemeClr val="dk2"/>
                </a:solidFill>
              </a:defRPr>
            </a:lvl1pPr>
            <a:lvl2pPr marL="914400" lvl="1" indent="-228600" algn="l">
              <a:lnSpc>
                <a:spcPct val="90000"/>
              </a:lnSpc>
              <a:spcBef>
                <a:spcPts val="1200"/>
              </a:spcBef>
              <a:spcAft>
                <a:spcPts val="0"/>
              </a:spcAft>
              <a:buSzPts val="2000"/>
              <a:buNone/>
              <a:defRPr sz="2000">
                <a:solidFill>
                  <a:srgbClr val="909090"/>
                </a:solidFill>
              </a:defRPr>
            </a:lvl2pPr>
            <a:lvl3pPr marL="1371600" lvl="2" indent="-228600" algn="l">
              <a:lnSpc>
                <a:spcPct val="90000"/>
              </a:lnSpc>
              <a:spcBef>
                <a:spcPts val="1200"/>
              </a:spcBef>
              <a:spcAft>
                <a:spcPts val="0"/>
              </a:spcAft>
              <a:buSzPts val="1800"/>
              <a:buNone/>
              <a:defRPr sz="1800">
                <a:solidFill>
                  <a:srgbClr val="909090"/>
                </a:solidFill>
              </a:defRPr>
            </a:lvl3pPr>
            <a:lvl4pPr marL="1828800" lvl="3" indent="-228600" algn="l">
              <a:lnSpc>
                <a:spcPct val="90000"/>
              </a:lnSpc>
              <a:spcBef>
                <a:spcPts val="1200"/>
              </a:spcBef>
              <a:spcAft>
                <a:spcPts val="0"/>
              </a:spcAft>
              <a:buSzPts val="1600"/>
              <a:buNone/>
              <a:defRPr sz="1600">
                <a:solidFill>
                  <a:srgbClr val="909090"/>
                </a:solidFill>
              </a:defRPr>
            </a:lvl4pPr>
            <a:lvl5pPr marL="2286000" lvl="4" indent="-228600" algn="l">
              <a:lnSpc>
                <a:spcPct val="90000"/>
              </a:lnSpc>
              <a:spcBef>
                <a:spcPts val="1200"/>
              </a:spcBef>
              <a:spcAft>
                <a:spcPts val="0"/>
              </a:spcAft>
              <a:buClr>
                <a:srgbClr val="909090"/>
              </a:buClr>
              <a:buSzPts val="1600"/>
              <a:buNone/>
              <a:defRPr sz="1600">
                <a:solidFill>
                  <a:srgbClr val="909090"/>
                </a:solidFill>
              </a:defRPr>
            </a:lvl5pPr>
            <a:lvl6pPr marL="2743200" lvl="5" indent="-228600" algn="l">
              <a:lnSpc>
                <a:spcPct val="90000"/>
              </a:lnSpc>
              <a:spcBef>
                <a:spcPts val="1200"/>
              </a:spcBef>
              <a:spcAft>
                <a:spcPts val="0"/>
              </a:spcAft>
              <a:buClr>
                <a:srgbClr val="909090"/>
              </a:buClr>
              <a:buSzPts val="1600"/>
              <a:buNone/>
              <a:defRPr sz="1600">
                <a:solidFill>
                  <a:srgbClr val="909090"/>
                </a:solidFill>
              </a:defRPr>
            </a:lvl6pPr>
            <a:lvl7pPr marL="3200400" lvl="6" indent="-228600" algn="l">
              <a:lnSpc>
                <a:spcPct val="90000"/>
              </a:lnSpc>
              <a:spcBef>
                <a:spcPts val="500"/>
              </a:spcBef>
              <a:spcAft>
                <a:spcPts val="0"/>
              </a:spcAft>
              <a:buClr>
                <a:srgbClr val="909090"/>
              </a:buClr>
              <a:buSzPts val="1600"/>
              <a:buNone/>
              <a:defRPr sz="1600">
                <a:solidFill>
                  <a:srgbClr val="909090"/>
                </a:solidFill>
              </a:defRPr>
            </a:lvl7pPr>
            <a:lvl8pPr marL="3657600" lvl="7" indent="-228600" algn="l">
              <a:lnSpc>
                <a:spcPct val="90000"/>
              </a:lnSpc>
              <a:spcBef>
                <a:spcPts val="500"/>
              </a:spcBef>
              <a:spcAft>
                <a:spcPts val="0"/>
              </a:spcAft>
              <a:buClr>
                <a:srgbClr val="909090"/>
              </a:buClr>
              <a:buSzPts val="1600"/>
              <a:buNone/>
              <a:defRPr sz="1600">
                <a:solidFill>
                  <a:srgbClr val="909090"/>
                </a:solidFill>
              </a:defRPr>
            </a:lvl8pPr>
            <a:lvl9pPr marL="4114800" lvl="8" indent="-228600" algn="l">
              <a:lnSpc>
                <a:spcPct val="90000"/>
              </a:lnSpc>
              <a:spcBef>
                <a:spcPts val="500"/>
              </a:spcBef>
              <a:spcAft>
                <a:spcPts val="0"/>
              </a:spcAft>
              <a:buClr>
                <a:srgbClr val="909090"/>
              </a:buClr>
              <a:buSzPts val="1600"/>
              <a:buNone/>
              <a:defRPr sz="1600">
                <a:solidFill>
                  <a:srgbClr val="90909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dk2"/>
        </a:solidFill>
        <a:effectLst/>
      </p:bgPr>
    </p:bg>
    <p:spTree>
      <p:nvGrpSpPr>
        <p:cNvPr id="1" name="Shape 78"/>
        <p:cNvGrpSpPr/>
        <p:nvPr/>
      </p:nvGrpSpPr>
      <p:grpSpPr>
        <a:xfrm>
          <a:off x="0" y="0"/>
          <a:ext cx="0" cy="0"/>
          <a:chOff x="0" y="0"/>
          <a:chExt cx="0" cy="0"/>
        </a:xfrm>
      </p:grpSpPr>
      <p:sp>
        <p:nvSpPr>
          <p:cNvPr id="79" name="Google Shape;79;p37" descr="This rectangle is a decorative element that becomes a white background for the orange logo at the top left of the slide. " title="Decorative Background"/>
          <p:cNvSpPr/>
          <p:nvPr/>
        </p:nvSpPr>
        <p:spPr>
          <a:xfrm>
            <a:off x="0" y="0"/>
            <a:ext cx="12191999" cy="1188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0" name="Google Shape;80;p37"/>
          <p:cNvSpPr txBox="1">
            <a:spLocks noGrp="1"/>
          </p:cNvSpPr>
          <p:nvPr>
            <p:ph type="title"/>
          </p:nvPr>
        </p:nvSpPr>
        <p:spPr>
          <a:xfrm>
            <a:off x="3354332" y="2778847"/>
            <a:ext cx="5486400" cy="173736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6000"/>
              <a:buFont typeface="Verdana"/>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1" name="Google Shape;81;p37" descr="Syracuse University is presented next to a block S in orange on a white background." title="Syracuse University Logo"/>
          <p:cNvPicPr preferRelativeResize="0"/>
          <p:nvPr/>
        </p:nvPicPr>
        <p:blipFill rotWithShape="1">
          <a:blip r:embed="rId2">
            <a:alphaModFix/>
          </a:blip>
          <a:srcRect l="-90" r="-90"/>
          <a:stretch/>
        </p:blipFill>
        <p:spPr>
          <a:xfrm>
            <a:off x="696058" y="365760"/>
            <a:ext cx="2418374" cy="457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losing Slide with Laurel (Orange)">
  <p:cSld name="Closing Slide with Laurel (Orange)">
    <p:bg>
      <p:bgPr>
        <a:solidFill>
          <a:schemeClr val="dk2"/>
        </a:solidFill>
        <a:effectLst/>
      </p:bgPr>
    </p:bg>
    <p:spTree>
      <p:nvGrpSpPr>
        <p:cNvPr id="1" name="Shape 82"/>
        <p:cNvGrpSpPr/>
        <p:nvPr/>
      </p:nvGrpSpPr>
      <p:grpSpPr>
        <a:xfrm>
          <a:off x="0" y="0"/>
          <a:ext cx="0" cy="0"/>
          <a:chOff x="0" y="0"/>
          <a:chExt cx="0" cy="0"/>
        </a:xfrm>
      </p:grpSpPr>
      <p:sp>
        <p:nvSpPr>
          <p:cNvPr id="83" name="Google Shape;83;p38"/>
          <p:cNvSpPr txBox="1">
            <a:spLocks noGrp="1"/>
          </p:cNvSpPr>
          <p:nvPr>
            <p:ph type="title"/>
          </p:nvPr>
        </p:nvSpPr>
        <p:spPr>
          <a:xfrm>
            <a:off x="740663" y="2766217"/>
            <a:ext cx="5486400" cy="173736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Font typeface="Verdana"/>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38" descr="Syracuse University is presented next to a block S in white on an orange background." title="Syracuse University Logo"/>
          <p:cNvPicPr preferRelativeResize="0"/>
          <p:nvPr/>
        </p:nvPicPr>
        <p:blipFill rotWithShape="1">
          <a:blip r:embed="rId2">
            <a:alphaModFix/>
          </a:blip>
          <a:srcRect l="69" t="407" r="-67" b="-407"/>
          <a:stretch/>
        </p:blipFill>
        <p:spPr>
          <a:xfrm>
            <a:off x="740664" y="466344"/>
            <a:ext cx="3300984" cy="621792"/>
          </a:xfrm>
          <a:prstGeom prst="rect">
            <a:avLst/>
          </a:prstGeom>
          <a:noFill/>
          <a:ln>
            <a:noFill/>
          </a:ln>
        </p:spPr>
      </p:pic>
      <p:pic>
        <p:nvPicPr>
          <p:cNvPr id="85" name="Google Shape;85;p38" descr="The laurel from the Syracuse University seal is cropped to fit the right side of the slide. The laurel consists of a series of leaves in an arch. The laurel is white on top of an orange background." title="Syracuse University Laurel"/>
          <p:cNvPicPr preferRelativeResize="0"/>
          <p:nvPr/>
        </p:nvPicPr>
        <p:blipFill rotWithShape="1">
          <a:blip r:embed="rId3">
            <a:alphaModFix/>
          </a:blip>
          <a:srcRect l="-17" t="19247" r="69128" b="23975"/>
          <a:stretch/>
        </p:blipFill>
        <p:spPr>
          <a:xfrm>
            <a:off x="8339328" y="0"/>
            <a:ext cx="3849624"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0"/>
        <p:cNvGrpSpPr/>
        <p:nvPr/>
      </p:nvGrpSpPr>
      <p:grpSpPr>
        <a:xfrm>
          <a:off x="0" y="0"/>
          <a:ext cx="0" cy="0"/>
          <a:chOff x="0" y="0"/>
          <a:chExt cx="0" cy="0"/>
        </a:xfrm>
      </p:grpSpPr>
      <p:sp>
        <p:nvSpPr>
          <p:cNvPr id="21" name="Google Shape;21;p21"/>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3200"/>
              <a:buFont typeface="Verdan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1"/>
          <p:cNvSpPr txBox="1">
            <a:spLocks noGrp="1"/>
          </p:cNvSpPr>
          <p:nvPr>
            <p:ph type="body" idx="1"/>
          </p:nvPr>
        </p:nvSpPr>
        <p:spPr>
          <a:xfrm>
            <a:off x="838200" y="1825625"/>
            <a:ext cx="10515600" cy="4351338"/>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2800"/>
              <a:buNone/>
              <a:defRPr/>
            </a:lvl1pPr>
            <a:lvl2pPr marL="914400" lvl="1" indent="-228600" algn="l">
              <a:lnSpc>
                <a:spcPct val="90000"/>
              </a:lnSpc>
              <a:spcBef>
                <a:spcPts val="1200"/>
              </a:spcBef>
              <a:spcAft>
                <a:spcPts val="0"/>
              </a:spcAft>
              <a:buSzPts val="2400"/>
              <a:buNone/>
              <a:defRPr/>
            </a:lvl2pPr>
            <a:lvl3pPr marL="1371600" lvl="2" indent="-228600" algn="l">
              <a:lnSpc>
                <a:spcPct val="90000"/>
              </a:lnSpc>
              <a:spcBef>
                <a:spcPts val="1200"/>
              </a:spcBef>
              <a:spcAft>
                <a:spcPts val="0"/>
              </a:spcAft>
              <a:buSzPts val="2400"/>
              <a:buNone/>
              <a:defRPr/>
            </a:lvl3pPr>
            <a:lvl4pPr marL="1828800" lvl="3" indent="-228600" algn="l">
              <a:lnSpc>
                <a:spcPct val="90000"/>
              </a:lnSpc>
              <a:spcBef>
                <a:spcPts val="1200"/>
              </a:spcBef>
              <a:spcAft>
                <a:spcPts val="0"/>
              </a:spcAft>
              <a:buSzPts val="2000"/>
              <a:buNone/>
              <a:defRPr/>
            </a:lvl4pPr>
            <a:lvl5pPr marL="2286000" lvl="4" indent="-228600" algn="l">
              <a:lnSpc>
                <a:spcPct val="90000"/>
              </a:lnSpc>
              <a:spcBef>
                <a:spcPts val="1200"/>
              </a:spcBef>
              <a:spcAft>
                <a:spcPts val="0"/>
              </a:spcAft>
              <a:buClr>
                <a:schemeClr val="accent1"/>
              </a:buClr>
              <a:buSzPts val="200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Slide with Laurel (Navy)">
  <p:cSld name="Closing Slide with Laurel (Navy)">
    <p:bg>
      <p:bgPr>
        <a:solidFill>
          <a:schemeClr val="accent1"/>
        </a:solidFill>
        <a:effectLst/>
      </p:bgPr>
    </p:bg>
    <p:spTree>
      <p:nvGrpSpPr>
        <p:cNvPr id="1" name="Shape 86"/>
        <p:cNvGrpSpPr/>
        <p:nvPr/>
      </p:nvGrpSpPr>
      <p:grpSpPr>
        <a:xfrm>
          <a:off x="0" y="0"/>
          <a:ext cx="0" cy="0"/>
          <a:chOff x="0" y="0"/>
          <a:chExt cx="0" cy="0"/>
        </a:xfrm>
      </p:grpSpPr>
      <p:sp>
        <p:nvSpPr>
          <p:cNvPr id="87" name="Google Shape;87;p39"/>
          <p:cNvSpPr txBox="1">
            <a:spLocks noGrp="1"/>
          </p:cNvSpPr>
          <p:nvPr>
            <p:ph type="title"/>
          </p:nvPr>
        </p:nvSpPr>
        <p:spPr>
          <a:xfrm>
            <a:off x="740664" y="2766217"/>
            <a:ext cx="5483335" cy="173736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6000"/>
              <a:buFont typeface="Verdana"/>
              <a:buNone/>
              <a:defRPr sz="6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8" name="Google Shape;88;p39" descr="Syracuse University is presented next to a block S in orange on a navy background." title="Syracuse University Logo"/>
          <p:cNvPicPr preferRelativeResize="0"/>
          <p:nvPr/>
        </p:nvPicPr>
        <p:blipFill rotWithShape="1">
          <a:blip r:embed="rId2">
            <a:alphaModFix/>
          </a:blip>
          <a:srcRect/>
          <a:stretch/>
        </p:blipFill>
        <p:spPr>
          <a:xfrm>
            <a:off x="740664" y="466344"/>
            <a:ext cx="3300984" cy="621792"/>
          </a:xfrm>
          <a:prstGeom prst="rect">
            <a:avLst/>
          </a:prstGeom>
          <a:noFill/>
          <a:ln>
            <a:noFill/>
          </a:ln>
        </p:spPr>
      </p:pic>
      <p:pic>
        <p:nvPicPr>
          <p:cNvPr id="89" name="Google Shape;89;p39" descr="The laurel from the Syracuse University seal is cropped to fit the right side of the slide. The laurel consists of a series of leaves in an arch. The laurel is white on top of a navy background." title="Syracuse University Laurel"/>
          <p:cNvPicPr preferRelativeResize="0"/>
          <p:nvPr/>
        </p:nvPicPr>
        <p:blipFill rotWithShape="1">
          <a:blip r:embed="rId3">
            <a:alphaModFix/>
          </a:blip>
          <a:srcRect l="-17" t="19247" r="69128" b="23975"/>
          <a:stretch/>
        </p:blipFill>
        <p:spPr>
          <a:xfrm>
            <a:off x="8339328" y="0"/>
            <a:ext cx="3849624"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with Block S (White)" type="title">
  <p:cSld name="TITLE">
    <p:spTree>
      <p:nvGrpSpPr>
        <p:cNvPr id="1" name="Shape 23"/>
        <p:cNvGrpSpPr/>
        <p:nvPr/>
      </p:nvGrpSpPr>
      <p:grpSpPr>
        <a:xfrm>
          <a:off x="0" y="0"/>
          <a:ext cx="0" cy="0"/>
          <a:chOff x="0" y="0"/>
          <a:chExt cx="0" cy="0"/>
        </a:xfrm>
      </p:grpSpPr>
      <p:sp>
        <p:nvSpPr>
          <p:cNvPr id="24" name="Google Shape;24;p22"/>
          <p:cNvSpPr txBox="1">
            <a:spLocks noGrp="1"/>
          </p:cNvSpPr>
          <p:nvPr>
            <p:ph type="ctrTitle"/>
          </p:nvPr>
        </p:nvSpPr>
        <p:spPr>
          <a:xfrm>
            <a:off x="731520" y="1879447"/>
            <a:ext cx="6583680"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2"/>
              </a:buClr>
              <a:buSzPts val="4800"/>
              <a:buFont typeface="Verdana"/>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subTitle" idx="1"/>
          </p:nvPr>
        </p:nvSpPr>
        <p:spPr>
          <a:xfrm>
            <a:off x="731520" y="4975122"/>
            <a:ext cx="6583680"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400"/>
              <a:buNone/>
              <a:defRPr sz="24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6" name="Google Shape;26;p22" descr="Syracuse University is presented next to a block S in orange on a white background." title="Syracuse University Logo"/>
          <p:cNvPicPr preferRelativeResize="0"/>
          <p:nvPr/>
        </p:nvPicPr>
        <p:blipFill rotWithShape="1">
          <a:blip r:embed="rId2">
            <a:alphaModFix/>
          </a:blip>
          <a:srcRect/>
          <a:stretch/>
        </p:blipFill>
        <p:spPr>
          <a:xfrm>
            <a:off x="740664" y="466344"/>
            <a:ext cx="3300984" cy="621792"/>
          </a:xfrm>
          <a:prstGeom prst="rect">
            <a:avLst/>
          </a:prstGeom>
          <a:noFill/>
          <a:ln>
            <a:noFill/>
          </a:ln>
        </p:spPr>
      </p:pic>
      <p:pic>
        <p:nvPicPr>
          <p:cNvPr id="27" name="Google Shape;27;p22" descr="Large orange blocky &quot;S&quot; placed on the bottom right corner of the slide. " title="Syracuse University Block S"/>
          <p:cNvPicPr preferRelativeResize="0"/>
          <p:nvPr/>
        </p:nvPicPr>
        <p:blipFill rotWithShape="1">
          <a:blip r:embed="rId3">
            <a:alphaModFix/>
          </a:blip>
          <a:srcRect t="-52" r="11376" b="6721"/>
          <a:stretch/>
        </p:blipFill>
        <p:spPr>
          <a:xfrm>
            <a:off x="7772400" y="457200"/>
            <a:ext cx="4416552" cy="6400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Block S (Navy)">
  <p:cSld name="Title Slide with Block S (Navy)">
    <p:spTree>
      <p:nvGrpSpPr>
        <p:cNvPr id="1" name="Shape 28"/>
        <p:cNvGrpSpPr/>
        <p:nvPr/>
      </p:nvGrpSpPr>
      <p:grpSpPr>
        <a:xfrm>
          <a:off x="0" y="0"/>
          <a:ext cx="0" cy="0"/>
          <a:chOff x="0" y="0"/>
          <a:chExt cx="0" cy="0"/>
        </a:xfrm>
      </p:grpSpPr>
      <p:sp>
        <p:nvSpPr>
          <p:cNvPr id="29" name="Google Shape;29;p23"/>
          <p:cNvSpPr txBox="1">
            <a:spLocks noGrp="1"/>
          </p:cNvSpPr>
          <p:nvPr>
            <p:ph type="ctrTitle"/>
          </p:nvPr>
        </p:nvSpPr>
        <p:spPr>
          <a:xfrm>
            <a:off x="731520" y="1879447"/>
            <a:ext cx="6583680"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2"/>
              </a:buClr>
              <a:buSzPts val="4800"/>
              <a:buFont typeface="Verdana"/>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subTitle" idx="1"/>
          </p:nvPr>
        </p:nvSpPr>
        <p:spPr>
          <a:xfrm>
            <a:off x="731520" y="4975122"/>
            <a:ext cx="6583680"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400"/>
              <a:buNone/>
              <a:defRPr sz="24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1" name="Google Shape;31;p23" descr="Syracuse University is presented next to a block S in orange on a white background." title="Syracuse University Logo"/>
          <p:cNvPicPr preferRelativeResize="0"/>
          <p:nvPr/>
        </p:nvPicPr>
        <p:blipFill rotWithShape="1">
          <a:blip r:embed="rId2">
            <a:alphaModFix/>
          </a:blip>
          <a:srcRect/>
          <a:stretch/>
        </p:blipFill>
        <p:spPr>
          <a:xfrm>
            <a:off x="740664" y="466344"/>
            <a:ext cx="3300984" cy="621792"/>
          </a:xfrm>
          <a:prstGeom prst="rect">
            <a:avLst/>
          </a:prstGeom>
          <a:noFill/>
          <a:ln>
            <a:noFill/>
          </a:ln>
        </p:spPr>
      </p:pic>
      <p:pic>
        <p:nvPicPr>
          <p:cNvPr id="32" name="Google Shape;32;p23" descr="Large navy blocky &quot;S&quot; placed on the bottom right corner of the slide. " title="Syracuse University Block S"/>
          <p:cNvPicPr preferRelativeResize="0"/>
          <p:nvPr/>
        </p:nvPicPr>
        <p:blipFill rotWithShape="1">
          <a:blip r:embed="rId3">
            <a:alphaModFix/>
          </a:blip>
          <a:srcRect t="-53" r="11376" b="6718"/>
          <a:stretch/>
        </p:blipFill>
        <p:spPr>
          <a:xfrm>
            <a:off x="7772400" y="457200"/>
            <a:ext cx="4416552" cy="640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with Block S (Orange)">
  <p:cSld name="Title Slide with Block S (Orange)">
    <p:bg>
      <p:bgPr>
        <a:solidFill>
          <a:schemeClr val="dk2"/>
        </a:solidFill>
        <a:effectLst/>
      </p:bgPr>
    </p:bg>
    <p:spTree>
      <p:nvGrpSpPr>
        <p:cNvPr id="1" name="Shape 33"/>
        <p:cNvGrpSpPr/>
        <p:nvPr/>
      </p:nvGrpSpPr>
      <p:grpSpPr>
        <a:xfrm>
          <a:off x="0" y="0"/>
          <a:ext cx="0" cy="0"/>
          <a:chOff x="0" y="0"/>
          <a:chExt cx="0" cy="0"/>
        </a:xfrm>
      </p:grpSpPr>
      <p:sp>
        <p:nvSpPr>
          <p:cNvPr id="34" name="Google Shape;34;p24"/>
          <p:cNvSpPr txBox="1">
            <a:spLocks noGrp="1"/>
          </p:cNvSpPr>
          <p:nvPr>
            <p:ph type="ctrTitle"/>
          </p:nvPr>
        </p:nvSpPr>
        <p:spPr>
          <a:xfrm>
            <a:off x="731520" y="1879447"/>
            <a:ext cx="6583680"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Verdana"/>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subTitle" idx="1"/>
          </p:nvPr>
        </p:nvSpPr>
        <p:spPr>
          <a:xfrm>
            <a:off x="731520" y="4975122"/>
            <a:ext cx="6583680"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400"/>
              <a:buNone/>
              <a:defRPr sz="24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6" name="Google Shape;36;p24" descr="Syracuse University is presented next to a block S in white on an orange background" title="Syracuse University Logo"/>
          <p:cNvPicPr preferRelativeResize="0"/>
          <p:nvPr/>
        </p:nvPicPr>
        <p:blipFill rotWithShape="1">
          <a:blip r:embed="rId2">
            <a:alphaModFix/>
          </a:blip>
          <a:srcRect l="69" t="407" r="-67" b="-407"/>
          <a:stretch/>
        </p:blipFill>
        <p:spPr>
          <a:xfrm>
            <a:off x="740664" y="466344"/>
            <a:ext cx="3300984" cy="621792"/>
          </a:xfrm>
          <a:prstGeom prst="rect">
            <a:avLst/>
          </a:prstGeom>
          <a:noFill/>
          <a:ln>
            <a:noFill/>
          </a:ln>
        </p:spPr>
      </p:pic>
      <p:pic>
        <p:nvPicPr>
          <p:cNvPr id="37" name="Google Shape;37;p24" descr="Large navy blocky &quot;S&quot; placed on the bottom right corner of the slide. " title="Syracuse University Block S"/>
          <p:cNvPicPr preferRelativeResize="0"/>
          <p:nvPr/>
        </p:nvPicPr>
        <p:blipFill rotWithShape="1">
          <a:blip r:embed="rId3">
            <a:alphaModFix/>
          </a:blip>
          <a:srcRect t="-53" r="11376" b="6718"/>
          <a:stretch/>
        </p:blipFill>
        <p:spPr>
          <a:xfrm>
            <a:off x="7772400" y="457200"/>
            <a:ext cx="4416552" cy="6400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with Photo (Navy)">
  <p:cSld name="Title Slide with Photo (Navy)">
    <p:bg>
      <p:bgPr>
        <a:solidFill>
          <a:schemeClr val="accent1"/>
        </a:solidFill>
        <a:effectLst/>
      </p:bgPr>
    </p:bg>
    <p:spTree>
      <p:nvGrpSpPr>
        <p:cNvPr id="1" name="Shape 38"/>
        <p:cNvGrpSpPr/>
        <p:nvPr/>
      </p:nvGrpSpPr>
      <p:grpSpPr>
        <a:xfrm>
          <a:off x="0" y="0"/>
          <a:ext cx="0" cy="0"/>
          <a:chOff x="0" y="0"/>
          <a:chExt cx="0" cy="0"/>
        </a:xfrm>
      </p:grpSpPr>
      <p:sp>
        <p:nvSpPr>
          <p:cNvPr id="39" name="Google Shape;39;p25"/>
          <p:cNvSpPr txBox="1">
            <a:spLocks noGrp="1"/>
          </p:cNvSpPr>
          <p:nvPr>
            <p:ph type="ctrTitle"/>
          </p:nvPr>
        </p:nvSpPr>
        <p:spPr>
          <a:xfrm>
            <a:off x="457200" y="1879447"/>
            <a:ext cx="4390103"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Verdana"/>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5"/>
          <p:cNvSpPr txBox="1">
            <a:spLocks noGrp="1"/>
          </p:cNvSpPr>
          <p:nvPr>
            <p:ph type="subTitle" idx="1"/>
          </p:nvPr>
        </p:nvSpPr>
        <p:spPr>
          <a:xfrm>
            <a:off x="457200" y="4975122"/>
            <a:ext cx="4390103"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400"/>
              <a:buNone/>
              <a:defRPr sz="2400">
                <a:solidFill>
                  <a:schemeClr val="dk2"/>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1" name="Google Shape;41;p25"/>
          <p:cNvSpPr>
            <a:spLocks noGrp="1"/>
          </p:cNvSpPr>
          <p:nvPr>
            <p:ph type="pic" idx="2"/>
          </p:nvPr>
        </p:nvSpPr>
        <p:spPr>
          <a:xfrm>
            <a:off x="5029200" y="0"/>
            <a:ext cx="7162800" cy="6858000"/>
          </a:xfrm>
          <a:prstGeom prst="rect">
            <a:avLst/>
          </a:prstGeom>
          <a:solidFill>
            <a:schemeClr val="lt1"/>
          </a:solid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dk2"/>
              </a:buClr>
              <a:buSzPts val="2800"/>
              <a:buFont typeface="Arial"/>
              <a:buNone/>
              <a:defRPr sz="2800" b="0" i="0" u="none" strike="noStrike" cap="none">
                <a:solidFill>
                  <a:schemeClr val="accent1"/>
                </a:solidFill>
                <a:latin typeface="Verdana"/>
                <a:ea typeface="Verdana"/>
                <a:cs typeface="Verdana"/>
                <a:sym typeface="Verdana"/>
              </a:defRPr>
            </a:lvl1pPr>
            <a:lvl2pPr marR="0" lvl="1" algn="l" rtl="0">
              <a:lnSpc>
                <a:spcPct val="90000"/>
              </a:lnSpc>
              <a:spcBef>
                <a:spcPts val="1200"/>
              </a:spcBef>
              <a:spcAft>
                <a:spcPts val="0"/>
              </a:spcAft>
              <a:buClr>
                <a:schemeClr val="dk2"/>
              </a:buClr>
              <a:buSzPts val="2400"/>
              <a:buFont typeface="NTR"/>
              <a:buChar char="–"/>
              <a:defRPr sz="2400" b="0" i="0" u="none" strike="noStrike" cap="none">
                <a:solidFill>
                  <a:schemeClr val="accent1"/>
                </a:solidFill>
                <a:latin typeface="Verdana"/>
                <a:ea typeface="Verdana"/>
                <a:cs typeface="Verdana"/>
                <a:sym typeface="Verdana"/>
              </a:defRPr>
            </a:lvl2pPr>
            <a:lvl3pPr marR="0" lvl="2" algn="l" rtl="0">
              <a:lnSpc>
                <a:spcPct val="90000"/>
              </a:lnSpc>
              <a:spcBef>
                <a:spcPts val="1200"/>
              </a:spcBef>
              <a:spcAft>
                <a:spcPts val="0"/>
              </a:spcAft>
              <a:buClr>
                <a:schemeClr val="accent1"/>
              </a:buClr>
              <a:buSzPts val="2400"/>
              <a:buFont typeface="Noto Sans Symbols"/>
              <a:buChar char="▪"/>
              <a:defRPr sz="2400" b="0" i="0" u="none" strike="noStrike" cap="none">
                <a:solidFill>
                  <a:schemeClr val="accent1"/>
                </a:solidFill>
                <a:latin typeface="Verdana"/>
                <a:ea typeface="Verdana"/>
                <a:cs typeface="Verdana"/>
                <a:sym typeface="Verdana"/>
              </a:defRPr>
            </a:lvl3pPr>
            <a:lvl4pPr marR="0" lvl="3" algn="l" rtl="0">
              <a:lnSpc>
                <a:spcPct val="90000"/>
              </a:lnSpc>
              <a:spcBef>
                <a:spcPts val="1200"/>
              </a:spcBef>
              <a:spcAft>
                <a:spcPts val="0"/>
              </a:spcAft>
              <a:buClr>
                <a:schemeClr val="accent1"/>
              </a:buClr>
              <a:buSzPts val="2000"/>
              <a:buFont typeface="NTR"/>
              <a:buChar char="–"/>
              <a:defRPr sz="2000" b="0" i="0" u="none" strike="noStrike" cap="none">
                <a:solidFill>
                  <a:schemeClr val="accent1"/>
                </a:solidFill>
                <a:latin typeface="Verdana"/>
                <a:ea typeface="Verdana"/>
                <a:cs typeface="Verdana"/>
                <a:sym typeface="Verdana"/>
              </a:defRPr>
            </a:lvl4pPr>
            <a:lvl5pPr marR="0" lvl="4" algn="l" rtl="0">
              <a:lnSpc>
                <a:spcPct val="90000"/>
              </a:lnSpc>
              <a:spcBef>
                <a:spcPts val="1200"/>
              </a:spcBef>
              <a:spcAft>
                <a:spcPts val="0"/>
              </a:spcAft>
              <a:buClr>
                <a:schemeClr val="accent1"/>
              </a:buClr>
              <a:buSzPts val="2000"/>
              <a:buFont typeface="Arial"/>
              <a:buChar char="•"/>
              <a:defRPr sz="2000" b="0" i="0" u="none" strike="noStrike" cap="none">
                <a:solidFill>
                  <a:schemeClr val="accent1"/>
                </a:solidFill>
                <a:latin typeface="Verdana"/>
                <a:ea typeface="Verdana"/>
                <a:cs typeface="Verdana"/>
                <a:sym typeface="Verdana"/>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42" name="Google Shape;42;p25" descr="Syracuse University is presented next to a block S in orange on a navy background. " title="Syracuse University Logo"/>
          <p:cNvPicPr preferRelativeResize="0"/>
          <p:nvPr/>
        </p:nvPicPr>
        <p:blipFill rotWithShape="1">
          <a:blip r:embed="rId2">
            <a:alphaModFix/>
          </a:blip>
          <a:srcRect/>
          <a:stretch/>
        </p:blipFill>
        <p:spPr>
          <a:xfrm>
            <a:off x="457200" y="457200"/>
            <a:ext cx="3300984" cy="62179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43"/>
        <p:cNvGrpSpPr/>
        <p:nvPr/>
      </p:nvGrpSpPr>
      <p:grpSpPr>
        <a:xfrm>
          <a:off x="0" y="0"/>
          <a:ext cx="0" cy="0"/>
          <a:chOff x="0" y="0"/>
          <a:chExt cx="0" cy="0"/>
        </a:xfrm>
      </p:grpSpPr>
      <p:sp>
        <p:nvSpPr>
          <p:cNvPr id="44" name="Google Shape;44;p26"/>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6"/>
          <p:cNvSpPr txBox="1">
            <a:spLocks noGrp="1"/>
          </p:cNvSpPr>
          <p:nvPr>
            <p:ph type="body" idx="1"/>
          </p:nvPr>
        </p:nvSpPr>
        <p:spPr>
          <a:xfrm>
            <a:off x="838200" y="1825625"/>
            <a:ext cx="10515600" cy="4351338"/>
          </a:xfrm>
          <a:prstGeom prst="rect">
            <a:avLst/>
          </a:prstGeom>
          <a:noFill/>
          <a:ln>
            <a:noFill/>
          </a:ln>
        </p:spPr>
        <p:txBody>
          <a:bodyPr spcFirstLastPara="1" wrap="square" lIns="0" tIns="45700" rIns="0" bIns="45700" anchor="t" anchorCtr="0">
            <a:normAutofit/>
          </a:bodyPr>
          <a:lstStyle>
            <a:lvl1pPr marL="457200" lvl="0" indent="-406400" algn="l">
              <a:lnSpc>
                <a:spcPct val="90000"/>
              </a:lnSpc>
              <a:spcBef>
                <a:spcPts val="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81000" algn="l">
              <a:lnSpc>
                <a:spcPct val="90000"/>
              </a:lnSpc>
              <a:spcBef>
                <a:spcPts val="1200"/>
              </a:spcBef>
              <a:spcAft>
                <a:spcPts val="0"/>
              </a:spcAft>
              <a:buSzPts val="2400"/>
              <a:buChar char="▪"/>
              <a:defRPr sz="2400"/>
            </a:lvl3pPr>
            <a:lvl4pPr marL="1828800" lvl="3" indent="-355600" algn="l">
              <a:lnSpc>
                <a:spcPct val="90000"/>
              </a:lnSpc>
              <a:spcBef>
                <a:spcPts val="1200"/>
              </a:spcBef>
              <a:spcAft>
                <a:spcPts val="0"/>
              </a:spcAft>
              <a:buSzPts val="2000"/>
              <a:buChar char="–"/>
              <a:defRPr sz="2000"/>
            </a:lvl4pPr>
            <a:lvl5pPr marL="2286000" lvl="4" indent="-355600" algn="l">
              <a:lnSpc>
                <a:spcPct val="90000"/>
              </a:lnSpc>
              <a:spcBef>
                <a:spcPts val="1200"/>
              </a:spcBef>
              <a:spcAft>
                <a:spcPts val="0"/>
              </a:spcAft>
              <a:buClr>
                <a:schemeClr val="accent1"/>
              </a:buClr>
              <a:buSzPts val="2000"/>
              <a:buChar char="•"/>
              <a:defRPr sz="20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46"/>
        <p:cNvGrpSpPr/>
        <p:nvPr/>
      </p:nvGrpSpPr>
      <p:grpSpPr>
        <a:xfrm>
          <a:off x="0" y="0"/>
          <a:ext cx="0" cy="0"/>
          <a:chOff x="0" y="0"/>
          <a:chExt cx="0" cy="0"/>
        </a:xfrm>
      </p:grpSpPr>
      <p:sp>
        <p:nvSpPr>
          <p:cNvPr id="47" name="Google Shape;47;p27"/>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7"/>
          <p:cNvSpPr txBox="1">
            <a:spLocks noGrp="1"/>
          </p:cNvSpPr>
          <p:nvPr>
            <p:ph type="body" idx="1"/>
          </p:nvPr>
        </p:nvSpPr>
        <p:spPr>
          <a:xfrm>
            <a:off x="838200" y="1825625"/>
            <a:ext cx="5181600" cy="435133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1200"/>
              </a:spcBef>
              <a:spcAft>
                <a:spcPts val="0"/>
              </a:spcAft>
              <a:buSzPts val="1800"/>
              <a:buChar char="▪"/>
              <a:defRPr/>
            </a:lvl3pPr>
            <a:lvl4pPr marL="1828800" lvl="3" indent="-342900" algn="l">
              <a:lnSpc>
                <a:spcPct val="90000"/>
              </a:lnSpc>
              <a:spcBef>
                <a:spcPts val="1200"/>
              </a:spcBef>
              <a:spcAft>
                <a:spcPts val="0"/>
              </a:spcAft>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7"/>
          <p:cNvSpPr txBox="1">
            <a:spLocks noGrp="1"/>
          </p:cNvSpPr>
          <p:nvPr>
            <p:ph type="body" idx="2"/>
          </p:nvPr>
        </p:nvSpPr>
        <p:spPr>
          <a:xfrm>
            <a:off x="6172200" y="1825625"/>
            <a:ext cx="5181600" cy="435133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1200"/>
              </a:spcBef>
              <a:spcAft>
                <a:spcPts val="0"/>
              </a:spcAft>
              <a:buSzPts val="1800"/>
              <a:buChar char="▪"/>
              <a:defRPr/>
            </a:lvl3pPr>
            <a:lvl4pPr marL="1828800" lvl="3" indent="-342900" algn="l">
              <a:lnSpc>
                <a:spcPct val="90000"/>
              </a:lnSpc>
              <a:spcBef>
                <a:spcPts val="1200"/>
              </a:spcBef>
              <a:spcAft>
                <a:spcPts val="0"/>
              </a:spcAft>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with Subtitles">
  <p:cSld name="Two Columns with Subtitles">
    <p:spTree>
      <p:nvGrpSpPr>
        <p:cNvPr id="1" name="Shape 50"/>
        <p:cNvGrpSpPr/>
        <p:nvPr/>
      </p:nvGrpSpPr>
      <p:grpSpPr>
        <a:xfrm>
          <a:off x="0" y="0"/>
          <a:ext cx="0" cy="0"/>
          <a:chOff x="0" y="0"/>
          <a:chExt cx="0" cy="0"/>
        </a:xfrm>
      </p:grpSpPr>
      <p:sp>
        <p:nvSpPr>
          <p:cNvPr id="51" name="Google Shape;51;p28"/>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8"/>
          <p:cNvSpPr txBox="1">
            <a:spLocks noGrp="1"/>
          </p:cNvSpPr>
          <p:nvPr>
            <p:ph type="body" idx="1"/>
          </p:nvPr>
        </p:nvSpPr>
        <p:spPr>
          <a:xfrm>
            <a:off x="839788" y="1825625"/>
            <a:ext cx="5157787" cy="731520"/>
          </a:xfrm>
          <a:prstGeom prst="rect">
            <a:avLst/>
          </a:prstGeom>
          <a:noFill/>
          <a:ln>
            <a:noFill/>
          </a:ln>
        </p:spPr>
        <p:txBody>
          <a:bodyPr spcFirstLastPara="1" wrap="square" lIns="0" tIns="45700" rIns="0" bIns="45700" anchor="b" anchorCtr="0">
            <a:normAutofit/>
          </a:bodyPr>
          <a:lstStyle>
            <a:lvl1pPr marL="457200" lvl="0" indent="-228600" algn="l">
              <a:lnSpc>
                <a:spcPct val="90000"/>
              </a:lnSpc>
              <a:spcBef>
                <a:spcPts val="0"/>
              </a:spcBef>
              <a:spcAft>
                <a:spcPts val="0"/>
              </a:spcAft>
              <a:buSzPts val="2400"/>
              <a:buNone/>
              <a:defRPr sz="2400" b="1" i="0">
                <a:solidFill>
                  <a:schemeClr val="accent1"/>
                </a:solidFill>
                <a:latin typeface="Verdana"/>
                <a:ea typeface="Verdana"/>
                <a:cs typeface="Verdana"/>
                <a:sym typeface="Verdana"/>
              </a:defRPr>
            </a:lvl1pPr>
            <a:lvl2pPr marL="914400" lvl="1" indent="-228600" algn="l">
              <a:lnSpc>
                <a:spcPct val="90000"/>
              </a:lnSpc>
              <a:spcBef>
                <a:spcPts val="1200"/>
              </a:spcBef>
              <a:spcAft>
                <a:spcPts val="0"/>
              </a:spcAft>
              <a:buSzPts val="2000"/>
              <a:buNone/>
              <a:defRPr sz="2000" b="1"/>
            </a:lvl2pPr>
            <a:lvl3pPr marL="1371600" lvl="2" indent="-228600" algn="l">
              <a:lnSpc>
                <a:spcPct val="90000"/>
              </a:lnSpc>
              <a:spcBef>
                <a:spcPts val="1200"/>
              </a:spcBef>
              <a:spcAft>
                <a:spcPts val="0"/>
              </a:spcAft>
              <a:buSzPts val="1800"/>
              <a:buNone/>
              <a:defRPr sz="1800" b="1"/>
            </a:lvl3pPr>
            <a:lvl4pPr marL="1828800" lvl="3" indent="-228600" algn="l">
              <a:lnSpc>
                <a:spcPct val="90000"/>
              </a:lnSpc>
              <a:spcBef>
                <a:spcPts val="1200"/>
              </a:spcBef>
              <a:spcAft>
                <a:spcPts val="0"/>
              </a:spcAft>
              <a:buSzPts val="1600"/>
              <a:buNone/>
              <a:defRPr sz="1600" b="1"/>
            </a:lvl4pPr>
            <a:lvl5pPr marL="2286000" lvl="4" indent="-228600" algn="l">
              <a:lnSpc>
                <a:spcPct val="90000"/>
              </a:lnSpc>
              <a:spcBef>
                <a:spcPts val="1200"/>
              </a:spcBef>
              <a:spcAft>
                <a:spcPts val="0"/>
              </a:spcAft>
              <a:buClr>
                <a:schemeClr val="accent1"/>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8"/>
          <p:cNvSpPr txBox="1">
            <a:spLocks noGrp="1"/>
          </p:cNvSpPr>
          <p:nvPr>
            <p:ph type="body" idx="2"/>
          </p:nvPr>
        </p:nvSpPr>
        <p:spPr>
          <a:xfrm>
            <a:off x="839788" y="2651761"/>
            <a:ext cx="5157787" cy="3525202"/>
          </a:xfrm>
          <a:prstGeom prst="rect">
            <a:avLst/>
          </a:prstGeom>
          <a:noFill/>
          <a:ln>
            <a:noFill/>
          </a:ln>
        </p:spPr>
        <p:txBody>
          <a:bodyPr spcFirstLastPara="1" wrap="square" lIns="0" tIns="45700" rIns="0" bIns="45700" anchor="t" anchorCtr="0">
            <a:normAutofit/>
          </a:bodyPr>
          <a:lstStyle>
            <a:lvl1pPr marL="457200" lvl="0" indent="-381000" algn="l">
              <a:lnSpc>
                <a:spcPct val="90000"/>
              </a:lnSpc>
              <a:spcBef>
                <a:spcPts val="0"/>
              </a:spcBef>
              <a:spcAft>
                <a:spcPts val="0"/>
              </a:spcAft>
              <a:buSzPts val="2400"/>
              <a:buChar char="•"/>
              <a:defRPr sz="2400"/>
            </a:lvl1pPr>
            <a:lvl2pPr marL="914400" lvl="1" indent="-355600" algn="l">
              <a:lnSpc>
                <a:spcPct val="90000"/>
              </a:lnSpc>
              <a:spcBef>
                <a:spcPts val="1200"/>
              </a:spcBef>
              <a:spcAft>
                <a:spcPts val="0"/>
              </a:spcAft>
              <a:buSzPts val="2000"/>
              <a:buChar char="–"/>
              <a:defRPr sz="2000"/>
            </a:lvl2pPr>
            <a:lvl3pPr marL="1371600" lvl="2" indent="-355600" algn="l">
              <a:lnSpc>
                <a:spcPct val="90000"/>
              </a:lnSpc>
              <a:spcBef>
                <a:spcPts val="1200"/>
              </a:spcBef>
              <a:spcAft>
                <a:spcPts val="0"/>
              </a:spcAft>
              <a:buSzPts val="2000"/>
              <a:buChar char="▪"/>
              <a:defRPr sz="2000"/>
            </a:lvl3pPr>
            <a:lvl4pPr marL="1828800" lvl="3" indent="-342900" algn="l">
              <a:lnSpc>
                <a:spcPct val="90000"/>
              </a:lnSpc>
              <a:spcBef>
                <a:spcPts val="1200"/>
              </a:spcBef>
              <a:spcAft>
                <a:spcPts val="0"/>
              </a:spcAft>
              <a:buSzPts val="1800"/>
              <a:buChar char="–"/>
              <a:defRPr sz="1800"/>
            </a:lvl4pPr>
            <a:lvl5pPr marL="2286000" lvl="4" indent="-342900" algn="l">
              <a:lnSpc>
                <a:spcPct val="90000"/>
              </a:lnSpc>
              <a:spcBef>
                <a:spcPts val="1200"/>
              </a:spcBef>
              <a:spcAft>
                <a:spcPts val="0"/>
              </a:spcAft>
              <a:buClr>
                <a:schemeClr val="accent1"/>
              </a:buClr>
              <a:buSzPts val="1800"/>
              <a:buChar char="•"/>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8"/>
          <p:cNvSpPr txBox="1">
            <a:spLocks noGrp="1"/>
          </p:cNvSpPr>
          <p:nvPr>
            <p:ph type="body" idx="3"/>
          </p:nvPr>
        </p:nvSpPr>
        <p:spPr>
          <a:xfrm>
            <a:off x="6172200" y="1825625"/>
            <a:ext cx="5183188" cy="731520"/>
          </a:xfrm>
          <a:prstGeom prst="rect">
            <a:avLst/>
          </a:prstGeom>
          <a:noFill/>
          <a:ln>
            <a:noFill/>
          </a:ln>
        </p:spPr>
        <p:txBody>
          <a:bodyPr spcFirstLastPara="1" wrap="square" lIns="0" tIns="45700" rIns="0" bIns="45700" anchor="b" anchorCtr="0">
            <a:normAutofit/>
          </a:bodyPr>
          <a:lstStyle>
            <a:lvl1pPr marL="457200" lvl="0" indent="-228600" algn="l">
              <a:lnSpc>
                <a:spcPct val="90000"/>
              </a:lnSpc>
              <a:spcBef>
                <a:spcPts val="0"/>
              </a:spcBef>
              <a:spcAft>
                <a:spcPts val="0"/>
              </a:spcAft>
              <a:buSzPts val="2400"/>
              <a:buNone/>
              <a:defRPr sz="2400" b="1" i="0">
                <a:solidFill>
                  <a:schemeClr val="accent1"/>
                </a:solidFill>
                <a:latin typeface="Verdana"/>
                <a:ea typeface="Verdana"/>
                <a:cs typeface="Verdana"/>
                <a:sym typeface="Verdana"/>
              </a:defRPr>
            </a:lvl1pPr>
            <a:lvl2pPr marL="914400" lvl="1" indent="-228600" algn="l">
              <a:lnSpc>
                <a:spcPct val="90000"/>
              </a:lnSpc>
              <a:spcBef>
                <a:spcPts val="1200"/>
              </a:spcBef>
              <a:spcAft>
                <a:spcPts val="0"/>
              </a:spcAft>
              <a:buSzPts val="2000"/>
              <a:buNone/>
              <a:defRPr sz="2000" b="1"/>
            </a:lvl2pPr>
            <a:lvl3pPr marL="1371600" lvl="2" indent="-228600" algn="l">
              <a:lnSpc>
                <a:spcPct val="90000"/>
              </a:lnSpc>
              <a:spcBef>
                <a:spcPts val="1200"/>
              </a:spcBef>
              <a:spcAft>
                <a:spcPts val="0"/>
              </a:spcAft>
              <a:buSzPts val="1800"/>
              <a:buNone/>
              <a:defRPr sz="1800" b="1"/>
            </a:lvl3pPr>
            <a:lvl4pPr marL="1828800" lvl="3" indent="-228600" algn="l">
              <a:lnSpc>
                <a:spcPct val="90000"/>
              </a:lnSpc>
              <a:spcBef>
                <a:spcPts val="1200"/>
              </a:spcBef>
              <a:spcAft>
                <a:spcPts val="0"/>
              </a:spcAft>
              <a:buSzPts val="1600"/>
              <a:buNone/>
              <a:defRPr sz="1600" b="1"/>
            </a:lvl4pPr>
            <a:lvl5pPr marL="2286000" lvl="4" indent="-228600" algn="l">
              <a:lnSpc>
                <a:spcPct val="90000"/>
              </a:lnSpc>
              <a:spcBef>
                <a:spcPts val="1200"/>
              </a:spcBef>
              <a:spcAft>
                <a:spcPts val="0"/>
              </a:spcAft>
              <a:buClr>
                <a:schemeClr val="accent1"/>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28"/>
          <p:cNvSpPr txBox="1">
            <a:spLocks noGrp="1"/>
          </p:cNvSpPr>
          <p:nvPr>
            <p:ph type="body" idx="4"/>
          </p:nvPr>
        </p:nvSpPr>
        <p:spPr>
          <a:xfrm>
            <a:off x="6172200" y="2651761"/>
            <a:ext cx="5183188" cy="3525202"/>
          </a:xfrm>
          <a:prstGeom prst="rect">
            <a:avLst/>
          </a:prstGeom>
          <a:noFill/>
          <a:ln>
            <a:noFill/>
          </a:ln>
        </p:spPr>
        <p:txBody>
          <a:bodyPr spcFirstLastPara="1" wrap="square" lIns="0" tIns="45700" rIns="0" bIns="45700" anchor="t" anchorCtr="0">
            <a:normAutofit/>
          </a:bodyPr>
          <a:lstStyle>
            <a:lvl1pPr marL="457200" lvl="0" indent="-381000" algn="l">
              <a:lnSpc>
                <a:spcPct val="90000"/>
              </a:lnSpc>
              <a:spcBef>
                <a:spcPts val="0"/>
              </a:spcBef>
              <a:spcAft>
                <a:spcPts val="0"/>
              </a:spcAft>
              <a:buSzPts val="2400"/>
              <a:buChar char="•"/>
              <a:defRPr sz="2400"/>
            </a:lvl1pPr>
            <a:lvl2pPr marL="914400" lvl="1" indent="-355600" algn="l">
              <a:lnSpc>
                <a:spcPct val="90000"/>
              </a:lnSpc>
              <a:spcBef>
                <a:spcPts val="1200"/>
              </a:spcBef>
              <a:spcAft>
                <a:spcPts val="0"/>
              </a:spcAft>
              <a:buSzPts val="2000"/>
              <a:buChar char="–"/>
              <a:defRPr sz="2000"/>
            </a:lvl2pPr>
            <a:lvl3pPr marL="1371600" lvl="2" indent="-355600" algn="l">
              <a:lnSpc>
                <a:spcPct val="90000"/>
              </a:lnSpc>
              <a:spcBef>
                <a:spcPts val="1200"/>
              </a:spcBef>
              <a:spcAft>
                <a:spcPts val="0"/>
              </a:spcAft>
              <a:buSzPts val="2000"/>
              <a:buChar char="▪"/>
              <a:defRPr sz="2000"/>
            </a:lvl3pPr>
            <a:lvl4pPr marL="1828800" lvl="3" indent="-342900" algn="l">
              <a:lnSpc>
                <a:spcPct val="90000"/>
              </a:lnSpc>
              <a:spcBef>
                <a:spcPts val="1200"/>
              </a:spcBef>
              <a:spcAft>
                <a:spcPts val="0"/>
              </a:spcAft>
              <a:buSzPts val="1800"/>
              <a:buChar char="–"/>
              <a:defRPr sz="1800"/>
            </a:lvl4pPr>
            <a:lvl5pPr marL="2286000" lvl="4" indent="-342900" algn="l">
              <a:lnSpc>
                <a:spcPct val="90000"/>
              </a:lnSpc>
              <a:spcBef>
                <a:spcPts val="1200"/>
              </a:spcBef>
              <a:spcAft>
                <a:spcPts val="0"/>
              </a:spcAft>
              <a:buClr>
                <a:schemeClr val="accent1"/>
              </a:buClr>
              <a:buSzPts val="1800"/>
              <a:buChar char="•"/>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marR="0" lvl="0" algn="l" rtl="0">
              <a:lnSpc>
                <a:spcPct val="90000"/>
              </a:lnSpc>
              <a:spcBef>
                <a:spcPts val="0"/>
              </a:spcBef>
              <a:spcAft>
                <a:spcPts val="0"/>
              </a:spcAft>
              <a:buClr>
                <a:schemeClr val="dk2"/>
              </a:buClr>
              <a:buSzPts val="3200"/>
              <a:buFont typeface="Verdana"/>
              <a:buNone/>
              <a:defRPr sz="3200" b="0" i="0" u="none" strike="noStrike" cap="none">
                <a:solidFill>
                  <a:schemeClr val="dk2"/>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0" y="1825625"/>
            <a:ext cx="10515600" cy="4352544"/>
          </a:xfrm>
          <a:prstGeom prst="rect">
            <a:avLst/>
          </a:prstGeom>
          <a:noFill/>
          <a:ln>
            <a:noFill/>
          </a:ln>
        </p:spPr>
        <p:txBody>
          <a:bodyPr spcFirstLastPara="1" wrap="square" lIns="0" tIns="45700" rIns="0" bIns="45700" anchor="t" anchorCtr="0">
            <a:normAutofit/>
          </a:bodyPr>
          <a:lstStyle>
            <a:lvl1pPr marL="457200" marR="0" lvl="0" indent="-406400" algn="l" rtl="0">
              <a:lnSpc>
                <a:spcPct val="90000"/>
              </a:lnSpc>
              <a:spcBef>
                <a:spcPts val="0"/>
              </a:spcBef>
              <a:spcAft>
                <a:spcPts val="0"/>
              </a:spcAft>
              <a:buClr>
                <a:schemeClr val="dk2"/>
              </a:buClr>
              <a:buSzPts val="2800"/>
              <a:buFont typeface="Arial"/>
              <a:buChar char="•"/>
              <a:defRPr sz="2800" b="0" i="0" u="none" strike="noStrike" cap="none">
                <a:solidFill>
                  <a:schemeClr val="accent1"/>
                </a:solidFill>
                <a:latin typeface="Verdana"/>
                <a:ea typeface="Verdana"/>
                <a:cs typeface="Verdana"/>
                <a:sym typeface="Verdana"/>
              </a:defRPr>
            </a:lvl1pPr>
            <a:lvl2pPr marL="914400" marR="0" lvl="1" indent="-381000" algn="l" rtl="0">
              <a:lnSpc>
                <a:spcPct val="90000"/>
              </a:lnSpc>
              <a:spcBef>
                <a:spcPts val="1200"/>
              </a:spcBef>
              <a:spcAft>
                <a:spcPts val="0"/>
              </a:spcAft>
              <a:buClr>
                <a:schemeClr val="dk2"/>
              </a:buClr>
              <a:buSzPts val="2400"/>
              <a:buFont typeface="NTR"/>
              <a:buChar char="–"/>
              <a:defRPr sz="2400" b="0" i="0" u="none" strike="noStrike" cap="none">
                <a:solidFill>
                  <a:schemeClr val="accent1"/>
                </a:solidFill>
                <a:latin typeface="Verdana"/>
                <a:ea typeface="Verdana"/>
                <a:cs typeface="Verdana"/>
                <a:sym typeface="Verdana"/>
              </a:defRPr>
            </a:lvl2pPr>
            <a:lvl3pPr marL="1371600" marR="0" lvl="2" indent="-381000" algn="l" rtl="0">
              <a:lnSpc>
                <a:spcPct val="90000"/>
              </a:lnSpc>
              <a:spcBef>
                <a:spcPts val="1200"/>
              </a:spcBef>
              <a:spcAft>
                <a:spcPts val="0"/>
              </a:spcAft>
              <a:buClr>
                <a:schemeClr val="accent1"/>
              </a:buClr>
              <a:buSzPts val="2400"/>
              <a:buFont typeface="Noto Sans Symbols"/>
              <a:buChar char="▪"/>
              <a:defRPr sz="2400" b="0" i="0" u="none" strike="noStrike" cap="none">
                <a:solidFill>
                  <a:schemeClr val="accent1"/>
                </a:solidFill>
                <a:latin typeface="Verdana"/>
                <a:ea typeface="Verdana"/>
                <a:cs typeface="Verdana"/>
                <a:sym typeface="Verdana"/>
              </a:defRPr>
            </a:lvl3pPr>
            <a:lvl4pPr marL="1828800" marR="0" lvl="3" indent="-355600" algn="l" rtl="0">
              <a:lnSpc>
                <a:spcPct val="90000"/>
              </a:lnSpc>
              <a:spcBef>
                <a:spcPts val="1200"/>
              </a:spcBef>
              <a:spcAft>
                <a:spcPts val="0"/>
              </a:spcAft>
              <a:buClr>
                <a:schemeClr val="accent1"/>
              </a:buClr>
              <a:buSzPts val="2000"/>
              <a:buFont typeface="NTR"/>
              <a:buChar char="–"/>
              <a:defRPr sz="2000" b="0" i="0" u="none" strike="noStrike" cap="none">
                <a:solidFill>
                  <a:schemeClr val="accent1"/>
                </a:solidFill>
                <a:latin typeface="Verdana"/>
                <a:ea typeface="Verdana"/>
                <a:cs typeface="Verdana"/>
                <a:sym typeface="Verdana"/>
              </a:defRPr>
            </a:lvl4pPr>
            <a:lvl5pPr marL="2286000" marR="0" lvl="4" indent="-355600" algn="l" rtl="0">
              <a:lnSpc>
                <a:spcPct val="90000"/>
              </a:lnSpc>
              <a:spcBef>
                <a:spcPts val="1200"/>
              </a:spcBef>
              <a:spcAft>
                <a:spcPts val="0"/>
              </a:spcAft>
              <a:buClr>
                <a:schemeClr val="accent1"/>
              </a:buClr>
              <a:buSzPts val="2000"/>
              <a:buFont typeface="Arial"/>
              <a:buChar char="•"/>
              <a:defRPr sz="2000" b="0" i="0" u="none" strike="noStrike" cap="none">
                <a:solidFill>
                  <a:schemeClr val="accent1"/>
                </a:solidFill>
                <a:latin typeface="Verdana"/>
                <a:ea typeface="Verdana"/>
                <a:cs typeface="Verdana"/>
                <a:sym typeface="Verdana"/>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cxnSp>
        <p:nvCxnSpPr>
          <p:cNvPr id="12" name="Google Shape;12;p19"/>
          <p:cNvCxnSpPr/>
          <p:nvPr/>
        </p:nvCxnSpPr>
        <p:spPr>
          <a:xfrm>
            <a:off x="838200" y="6355845"/>
            <a:ext cx="10515600" cy="0"/>
          </a:xfrm>
          <a:prstGeom prst="straightConnector1">
            <a:avLst/>
          </a:prstGeom>
          <a:noFill/>
          <a:ln w="9525" cap="flat" cmpd="sng">
            <a:solidFill>
              <a:schemeClr val="dk2"/>
            </a:solidFill>
            <a:prstDash val="solid"/>
            <a:miter lim="800000"/>
            <a:headEnd type="none" w="sm" len="sm"/>
            <a:tailEnd type="none" w="sm" len="sm"/>
          </a:ln>
        </p:spPr>
      </p:cxnSp>
      <p:sp>
        <p:nvSpPr>
          <p:cNvPr id="13" name="Google Shape;13;p19"/>
          <p:cNvSpPr txBox="1"/>
          <p:nvPr/>
        </p:nvSpPr>
        <p:spPr>
          <a:xfrm>
            <a:off x="838200" y="6355845"/>
            <a:ext cx="1919243" cy="365125"/>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Georgia"/>
                <a:ea typeface="Georgia"/>
                <a:cs typeface="Georgia"/>
                <a:sym typeface="Georgia"/>
              </a:rPr>
              <a:t>Syracuse University</a:t>
            </a:r>
            <a:endParaRPr sz="1400" b="0" i="0" u="none" strike="noStrike" cap="none">
              <a:solidFill>
                <a:srgbClr val="000000"/>
              </a:solidFill>
              <a:latin typeface="Arial"/>
              <a:ea typeface="Arial"/>
              <a:cs typeface="Arial"/>
              <a:sym typeface="Arial"/>
            </a:endParaRPr>
          </a:p>
        </p:txBody>
      </p:sp>
      <p:sp>
        <p:nvSpPr>
          <p:cNvPr id="14" name="Google Shape;14;p19"/>
          <p:cNvSpPr txBox="1"/>
          <p:nvPr/>
        </p:nvSpPr>
        <p:spPr>
          <a:xfrm>
            <a:off x="9434557" y="6355845"/>
            <a:ext cx="1919243" cy="365125"/>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chemeClr val="dk2"/>
                </a:solidFill>
                <a:latin typeface="Verdana"/>
                <a:ea typeface="Verdana"/>
                <a:cs typeface="Verdana"/>
                <a:sym typeface="Verdana"/>
              </a:rPr>
              <a:t>‹#›</a:t>
            </a:fld>
            <a:endParaRPr sz="900" b="0" i="0" u="none" strike="noStrike" cap="none">
              <a:solidFill>
                <a:schemeClr val="dk2"/>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7" name="Google Shape;97;p1" descr="Aerial photo of campus buildings: Crouse, Maxwell, Eggers, and Tolley. The photo is taken in the fall. Trees are turning into yellows and browns in the background. " title="Syracuse University Campus"/>
          <p:cNvPicPr preferRelativeResize="0">
            <a:picLocks noGrp="1"/>
          </p:cNvPicPr>
          <p:nvPr>
            <p:ph type="pic" idx="2"/>
          </p:nvPr>
        </p:nvPicPr>
        <p:blipFill rotWithShape="1">
          <a:blip r:embed="rId3">
            <a:alphaModFix/>
          </a:blip>
          <a:srcRect/>
          <a:stretch/>
        </p:blipFill>
        <p:spPr>
          <a:xfrm>
            <a:off x="5029200" y="0"/>
            <a:ext cx="7162800" cy="6858000"/>
          </a:xfrm>
          <a:prstGeom prst="rect">
            <a:avLst/>
          </a:prstGeom>
          <a:solidFill>
            <a:schemeClr val="lt1"/>
          </a:solidFill>
          <a:ln>
            <a:noFill/>
          </a:ln>
        </p:spPr>
      </p:pic>
      <p:sp>
        <p:nvSpPr>
          <p:cNvPr id="98" name="Google Shape;98;p1"/>
          <p:cNvSpPr txBox="1"/>
          <p:nvPr/>
        </p:nvSpPr>
        <p:spPr>
          <a:xfrm>
            <a:off x="262981" y="3693528"/>
            <a:ext cx="5029200" cy="1754286"/>
          </a:xfrm>
          <a:prstGeom prst="rect">
            <a:avLst/>
          </a:prstGeom>
          <a:noFill/>
          <a:ln>
            <a:noFill/>
          </a:ln>
        </p:spPr>
        <p:txBody>
          <a:bodyPr spcFirstLastPara="1" wrap="square" lIns="91425" tIns="45700" rIns="91425" bIns="45700" anchor="t" anchorCtr="0">
            <a:spAutoFit/>
          </a:bodyPr>
          <a:lstStyle/>
          <a:p>
            <a:pPr algn="ctr"/>
            <a:r>
              <a:rPr lang="en-US" sz="3600" kern="1200" dirty="0">
                <a:solidFill>
                  <a:schemeClr val="lt1"/>
                </a:solidFill>
                <a:latin typeface="Times New Roman" panose="02020603050405020304" pitchFamily="18" charset="0"/>
                <a:ea typeface="Verdana"/>
                <a:cs typeface="Times New Roman" panose="02020603050405020304" pitchFamily="18" charset="0"/>
                <a:sym typeface="Verdana"/>
              </a:rPr>
              <a:t>Yuexin Yu, </a:t>
            </a:r>
          </a:p>
          <a:p>
            <a:pPr algn="ctr"/>
            <a:r>
              <a:rPr lang="en-US" sz="3600" kern="1200" dirty="0">
                <a:solidFill>
                  <a:schemeClr val="lt1"/>
                </a:solidFill>
                <a:latin typeface="Times New Roman" panose="02020603050405020304" pitchFamily="18" charset="0"/>
                <a:ea typeface="Verdana"/>
                <a:cs typeface="Times New Roman" panose="02020603050405020304" pitchFamily="18" charset="0"/>
                <a:sym typeface="Verdana"/>
              </a:rPr>
              <a:t>Jingwen Ling, </a:t>
            </a:r>
          </a:p>
          <a:p>
            <a:pPr algn="ctr"/>
            <a:r>
              <a:rPr lang="en-US" sz="3600" kern="1200" dirty="0" err="1">
                <a:solidFill>
                  <a:schemeClr val="lt1"/>
                </a:solidFill>
                <a:latin typeface="Times New Roman" panose="02020603050405020304" pitchFamily="18" charset="0"/>
                <a:ea typeface="Verdana"/>
                <a:cs typeface="Times New Roman" panose="02020603050405020304" pitchFamily="18" charset="0"/>
                <a:sym typeface="Verdana"/>
              </a:rPr>
              <a:t>Vaidy</a:t>
            </a:r>
            <a:r>
              <a:rPr lang="en-US" sz="3600" kern="1200" dirty="0">
                <a:solidFill>
                  <a:schemeClr val="lt1"/>
                </a:solidFill>
                <a:latin typeface="Times New Roman" panose="02020603050405020304" pitchFamily="18" charset="0"/>
                <a:ea typeface="Verdana"/>
                <a:cs typeface="Times New Roman" panose="02020603050405020304" pitchFamily="18" charset="0"/>
                <a:sym typeface="Verdana"/>
              </a:rPr>
              <a:t> </a:t>
            </a:r>
            <a:r>
              <a:rPr lang="en-US" sz="3600" kern="1200" dirty="0" err="1">
                <a:solidFill>
                  <a:schemeClr val="lt1"/>
                </a:solidFill>
                <a:latin typeface="Times New Roman" panose="02020603050405020304" pitchFamily="18" charset="0"/>
                <a:ea typeface="Verdana"/>
                <a:cs typeface="Times New Roman" panose="02020603050405020304" pitchFamily="18" charset="0"/>
                <a:sym typeface="Verdana"/>
              </a:rPr>
              <a:t>Krish</a:t>
            </a:r>
            <a:endParaRPr lang="en-US" sz="3600" kern="1200" dirty="0">
              <a:solidFill>
                <a:schemeClr val="lt1"/>
              </a:solidFill>
              <a:latin typeface="Times New Roman" panose="02020603050405020304" pitchFamily="18" charset="0"/>
              <a:ea typeface="Verdana"/>
              <a:cs typeface="Times New Roman" panose="02020603050405020304" pitchFamily="18" charset="0"/>
              <a:sym typeface="Verdana"/>
            </a:endParaRPr>
          </a:p>
        </p:txBody>
      </p:sp>
      <p:sp>
        <p:nvSpPr>
          <p:cNvPr id="2" name="Rectangle 1">
            <a:extLst>
              <a:ext uri="{FF2B5EF4-FFF2-40B4-BE49-F238E27FC236}">
                <a16:creationId xmlns:a16="http://schemas.microsoft.com/office/drawing/2014/main" id="{2AA3D0DF-8B51-4069-A3E0-F96991E2CB26}"/>
              </a:ext>
            </a:extLst>
          </p:cNvPr>
          <p:cNvSpPr/>
          <p:nvPr/>
        </p:nvSpPr>
        <p:spPr>
          <a:xfrm>
            <a:off x="0" y="1236003"/>
            <a:ext cx="5110264" cy="2308324"/>
          </a:xfrm>
          <a:prstGeom prst="rect">
            <a:avLst/>
          </a:prstGeom>
          <a:noFill/>
        </p:spPr>
        <p:txBody>
          <a:bodyPr wrap="square" lIns="91440" tIns="45720" rIns="91440" bIns="45720">
            <a:spAutoFit/>
          </a:bodyPr>
          <a:lstStyle/>
          <a:p>
            <a:pPr algn="ctr"/>
            <a:r>
              <a:rPr lang="en-US" sz="3600" b="1" kern="12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CIS 600 - </a:t>
            </a:r>
            <a:r>
              <a:rPr lang="en-US" sz="3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Wine Quality Prediction using Machine Learning Algorithms</a:t>
            </a:r>
            <a:endPar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B216E3E1-0D6D-4D76-B5EB-462520C0CCF2}"/>
              </a:ext>
            </a:extLst>
          </p:cNvPr>
          <p:cNvSpPr/>
          <p:nvPr/>
        </p:nvSpPr>
        <p:spPr>
          <a:xfrm>
            <a:off x="1438130" y="5870772"/>
            <a:ext cx="9851095" cy="707886"/>
          </a:xfrm>
          <a:prstGeom prst="rect">
            <a:avLst/>
          </a:prstGeom>
          <a:noFill/>
        </p:spPr>
        <p:txBody>
          <a:bodyPr wrap="none" lIns="91440" tIns="45720" rIns="91440" bIns="45720">
            <a:spAutoFit/>
          </a:bodyPr>
          <a:lstStyle/>
          <a:p>
            <a:pPr algn="ctr"/>
            <a:r>
              <a:rPr lang="en-US" sz="40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sym typeface="Arial"/>
              </a:rPr>
              <a:t>College of Engineering &amp; Computer Science</a:t>
            </a:r>
            <a:endPar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37C427-4136-4E66-B8B3-A9742FA676BD}"/>
              </a:ext>
            </a:extLst>
          </p:cNvPr>
          <p:cNvSpPr/>
          <p:nvPr/>
        </p:nvSpPr>
        <p:spPr>
          <a:xfrm>
            <a:off x="998706" y="1690688"/>
            <a:ext cx="9513652" cy="93578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36A1610-AE3C-40E6-9EB8-6B73B1EDD5F1}"/>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Preprocessing and Cleaning</a:t>
            </a:r>
            <a:br>
              <a:rPr lang="en-US" dirty="0"/>
            </a:br>
            <a:r>
              <a:rPr lang="en-US" dirty="0"/>
              <a:t>- 2, Check Missing Data</a:t>
            </a:r>
          </a:p>
        </p:txBody>
      </p:sp>
      <p:sp>
        <p:nvSpPr>
          <p:cNvPr id="3" name="Text Placeholder 2">
            <a:extLst>
              <a:ext uri="{FF2B5EF4-FFF2-40B4-BE49-F238E27FC236}">
                <a16:creationId xmlns:a16="http://schemas.microsoft.com/office/drawing/2014/main" id="{07A28681-566F-4884-9710-59BF214EDB50}"/>
              </a:ext>
            </a:extLst>
          </p:cNvPr>
          <p:cNvSpPr>
            <a:spLocks noGrp="1"/>
          </p:cNvSpPr>
          <p:nvPr>
            <p:ph type="body" idx="1"/>
          </p:nvPr>
        </p:nvSpPr>
        <p:spPr/>
        <p:txBody>
          <a:bodyPr/>
          <a:lstStyle/>
          <a:p>
            <a:pPr marL="514350" indent="-285750">
              <a:spcAft>
                <a:spcPts val="600"/>
              </a:spcAft>
              <a:buSzPts val="1800"/>
              <a:buFont typeface="Wingdings" panose="05000000000000000000" pitchFamily="2" charset="2"/>
              <a:buChar char="§"/>
            </a:pPr>
            <a:r>
              <a:rPr lang="en-US" dirty="0"/>
              <a:t>There are no missing data rows in both data set.</a:t>
            </a:r>
          </a:p>
          <a:p>
            <a:endParaRPr lang="en-US" dirty="0"/>
          </a:p>
        </p:txBody>
      </p:sp>
      <p:pic>
        <p:nvPicPr>
          <p:cNvPr id="5" name="Picture 4">
            <a:extLst>
              <a:ext uri="{FF2B5EF4-FFF2-40B4-BE49-F238E27FC236}">
                <a16:creationId xmlns:a16="http://schemas.microsoft.com/office/drawing/2014/main" id="{28952CC0-3025-4F86-A3DB-67CE3269E4E9}"/>
              </a:ext>
            </a:extLst>
          </p:cNvPr>
          <p:cNvPicPr>
            <a:picLocks noChangeAspect="1"/>
          </p:cNvPicPr>
          <p:nvPr/>
        </p:nvPicPr>
        <p:blipFill>
          <a:blip r:embed="rId2"/>
          <a:stretch>
            <a:fillRect/>
          </a:stretch>
        </p:blipFill>
        <p:spPr>
          <a:xfrm>
            <a:off x="1781409" y="3085205"/>
            <a:ext cx="2867425" cy="23911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448433C-874A-4847-906D-FD41FBB2421F}"/>
              </a:ext>
            </a:extLst>
          </p:cNvPr>
          <p:cNvPicPr>
            <a:picLocks noChangeAspect="1"/>
          </p:cNvPicPr>
          <p:nvPr/>
        </p:nvPicPr>
        <p:blipFill>
          <a:blip r:embed="rId3"/>
          <a:stretch>
            <a:fillRect/>
          </a:stretch>
        </p:blipFill>
        <p:spPr>
          <a:xfrm>
            <a:off x="5721745" y="3085206"/>
            <a:ext cx="3305636" cy="23911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461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D65F77-CB3D-4322-AC6E-45577AB9030A}"/>
              </a:ext>
            </a:extLst>
          </p:cNvPr>
          <p:cNvSpPr/>
          <p:nvPr/>
        </p:nvSpPr>
        <p:spPr>
          <a:xfrm>
            <a:off x="940339" y="1472120"/>
            <a:ext cx="10894979" cy="1225684"/>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95D9204-7FEC-4344-924A-29F6237BD268}"/>
              </a:ext>
            </a:extLst>
          </p:cNvPr>
          <p:cNvSpPr>
            <a:spLocks noGrp="1"/>
          </p:cNvSpPr>
          <p:nvPr>
            <p:ph type="title"/>
          </p:nvPr>
        </p:nvSpPr>
        <p:spPr>
          <a:xfrm>
            <a:off x="838200" y="365125"/>
            <a:ext cx="10515600" cy="1325563"/>
          </a:xfrm>
        </p:spPr>
        <p:txBody>
          <a:bodyPr wrap="square" anchor="ct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Preprocessing and Cleaning</a:t>
            </a:r>
            <a:br>
              <a:rPr lang="en-US" dirty="0"/>
            </a:br>
            <a:r>
              <a:rPr lang="en-US" dirty="0"/>
              <a:t>- 3, Check and Remove Outliers</a:t>
            </a:r>
          </a:p>
        </p:txBody>
      </p:sp>
      <p:pic>
        <p:nvPicPr>
          <p:cNvPr id="5" name="Picture 4">
            <a:extLst>
              <a:ext uri="{FF2B5EF4-FFF2-40B4-BE49-F238E27FC236}">
                <a16:creationId xmlns:a16="http://schemas.microsoft.com/office/drawing/2014/main" id="{AA4CA428-506C-412C-9BC4-662706AA9B3F}"/>
              </a:ext>
            </a:extLst>
          </p:cNvPr>
          <p:cNvPicPr>
            <a:picLocks noChangeAspect="1"/>
          </p:cNvPicPr>
          <p:nvPr/>
        </p:nvPicPr>
        <p:blipFill>
          <a:blip r:embed="rId2"/>
          <a:stretch>
            <a:fillRect/>
          </a:stretch>
        </p:blipFill>
        <p:spPr>
          <a:xfrm>
            <a:off x="954185" y="2858191"/>
            <a:ext cx="4882412" cy="27463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C63D4D02-3E8B-4B2A-B922-BF3802D7DA3C}"/>
              </a:ext>
            </a:extLst>
          </p:cNvPr>
          <p:cNvPicPr>
            <a:picLocks noChangeAspect="1"/>
          </p:cNvPicPr>
          <p:nvPr/>
        </p:nvPicPr>
        <p:blipFill>
          <a:blip r:embed="rId3"/>
          <a:stretch>
            <a:fillRect/>
          </a:stretch>
        </p:blipFill>
        <p:spPr>
          <a:xfrm>
            <a:off x="6747465" y="2854948"/>
            <a:ext cx="4793032" cy="2762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5F594F71-2099-46A9-B725-1797D3D0FBEC}"/>
              </a:ext>
            </a:extLst>
          </p:cNvPr>
          <p:cNvSpPr txBox="1"/>
          <p:nvPr/>
        </p:nvSpPr>
        <p:spPr>
          <a:xfrm>
            <a:off x="716317" y="1472120"/>
            <a:ext cx="5425079" cy="944874"/>
          </a:xfrm>
          <a:prstGeom prst="rect">
            <a:avLst/>
          </a:prstGeom>
          <a:noFill/>
        </p:spPr>
        <p:txBody>
          <a:bodyPr wrap="square" rtlCol="0">
            <a:spAutoFit/>
          </a:bodyPr>
          <a:lstStyle/>
          <a:p>
            <a:pPr marL="228600">
              <a:lnSpc>
                <a:spcPct val="90000"/>
              </a:lnSpc>
              <a:spcAft>
                <a:spcPts val="600"/>
              </a:spcAft>
              <a:buClr>
                <a:schemeClr val="dk2"/>
              </a:buClr>
              <a:buSzPts val="1800"/>
            </a:pPr>
            <a:r>
              <a:rPr lang="en-US" sz="2000" b="1" u="sng" dirty="0">
                <a:solidFill>
                  <a:schemeClr val="accent1"/>
                </a:solidFill>
                <a:latin typeface="Verdana"/>
                <a:ea typeface="Verdana"/>
                <a:sym typeface="Verdana"/>
              </a:rPr>
              <a:t>Red wine data set:</a:t>
            </a:r>
          </a:p>
          <a:p>
            <a:pPr marL="514350" indent="-285750">
              <a:lnSpc>
                <a:spcPct val="90000"/>
              </a:lnSpc>
              <a:spcAft>
                <a:spcPts val="600"/>
              </a:spcAft>
              <a:buClr>
                <a:schemeClr val="dk2"/>
              </a:buClr>
              <a:buSzPts val="1800"/>
              <a:buFont typeface="Wingdings" panose="05000000000000000000" pitchFamily="2" charset="2"/>
              <a:buChar char="§"/>
            </a:pPr>
            <a:r>
              <a:rPr lang="en-US" sz="1800" dirty="0">
                <a:solidFill>
                  <a:schemeClr val="accent1"/>
                </a:solidFill>
                <a:latin typeface="Verdana"/>
                <a:ea typeface="Verdana"/>
                <a:sym typeface="Verdana"/>
              </a:rPr>
              <a:t>Remove outliers on ‘free sulfur dioxide’ and ‘total sulfur dioxide’ columns.</a:t>
            </a:r>
          </a:p>
        </p:txBody>
      </p:sp>
      <p:sp>
        <p:nvSpPr>
          <p:cNvPr id="11" name="TextBox 10">
            <a:extLst>
              <a:ext uri="{FF2B5EF4-FFF2-40B4-BE49-F238E27FC236}">
                <a16:creationId xmlns:a16="http://schemas.microsoft.com/office/drawing/2014/main" id="{2195077F-BD6F-4A04-8174-9501539C24E6}"/>
              </a:ext>
            </a:extLst>
          </p:cNvPr>
          <p:cNvSpPr txBox="1"/>
          <p:nvPr/>
        </p:nvSpPr>
        <p:spPr>
          <a:xfrm>
            <a:off x="7516238" y="1529035"/>
            <a:ext cx="4024258" cy="1083374"/>
          </a:xfrm>
          <a:prstGeom prst="rect">
            <a:avLst/>
          </a:prstGeom>
          <a:noFill/>
        </p:spPr>
        <p:txBody>
          <a:bodyPr wrap="square" rtlCol="0">
            <a:spAutoFit/>
          </a:bodyPr>
          <a:lstStyle/>
          <a:p>
            <a:pPr>
              <a:lnSpc>
                <a:spcPct val="90000"/>
              </a:lnSpc>
              <a:spcAft>
                <a:spcPts val="600"/>
              </a:spcAft>
              <a:buClr>
                <a:schemeClr val="dk2"/>
              </a:buClr>
              <a:buSzPts val="1800"/>
            </a:pPr>
            <a:r>
              <a:rPr lang="en-US" sz="1800" b="1" u="sng" dirty="0">
                <a:solidFill>
                  <a:schemeClr val="accent1"/>
                </a:solidFill>
                <a:latin typeface="Verdana"/>
                <a:ea typeface="Verdana"/>
              </a:rPr>
              <a:t>White wine data set:</a:t>
            </a:r>
          </a:p>
          <a:p>
            <a:pPr marL="285750" indent="-285750">
              <a:lnSpc>
                <a:spcPct val="90000"/>
              </a:lnSpc>
              <a:spcAft>
                <a:spcPts val="600"/>
              </a:spcAft>
              <a:buClr>
                <a:schemeClr val="dk2"/>
              </a:buClr>
              <a:buSzPts val="1800"/>
              <a:buFont typeface="Wingdings" panose="05000000000000000000" pitchFamily="2" charset="2"/>
              <a:buChar char="§"/>
            </a:pPr>
            <a:r>
              <a:rPr lang="en-US" sz="1600" dirty="0">
                <a:solidFill>
                  <a:schemeClr val="accent1"/>
                </a:solidFill>
                <a:latin typeface="Verdana"/>
                <a:ea typeface="Verdana"/>
              </a:rPr>
              <a:t>Remove outliers on ‘residual sugar’, ‘free sulfur dioxide’ and ‘total sulfur dioxide’ columns. </a:t>
            </a:r>
          </a:p>
        </p:txBody>
      </p:sp>
    </p:spTree>
    <p:extLst>
      <p:ext uri="{BB962C8B-B14F-4D97-AF65-F5344CB8AC3E}">
        <p14:creationId xmlns:p14="http://schemas.microsoft.com/office/powerpoint/2010/main" val="136538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7ACC-A09A-4E6C-8838-87DDB2EE4C52}"/>
              </a:ext>
            </a:extLst>
          </p:cNvPr>
          <p:cNvSpPr>
            <a:spLocks noGrp="1"/>
          </p:cNvSpPr>
          <p:nvPr>
            <p:ph type="title"/>
          </p:nvPr>
        </p:nvSpPr>
        <p:spPr/>
        <p:txBody>
          <a:bodyP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transformation and preparation</a:t>
            </a:r>
            <a:br>
              <a:rPr lang="en-US" dirty="0"/>
            </a:br>
            <a:r>
              <a:rPr lang="en-US" dirty="0"/>
              <a:t>- Explore Different Data Types</a:t>
            </a:r>
          </a:p>
        </p:txBody>
      </p:sp>
      <p:pic>
        <p:nvPicPr>
          <p:cNvPr id="5" name="Picture 4">
            <a:extLst>
              <a:ext uri="{FF2B5EF4-FFF2-40B4-BE49-F238E27FC236}">
                <a16:creationId xmlns:a16="http://schemas.microsoft.com/office/drawing/2014/main" id="{6A9BA784-8270-4A4B-92B8-805C289B6CEE}"/>
              </a:ext>
            </a:extLst>
          </p:cNvPr>
          <p:cNvPicPr>
            <a:picLocks noChangeAspect="1"/>
          </p:cNvPicPr>
          <p:nvPr/>
        </p:nvPicPr>
        <p:blipFill>
          <a:blip r:embed="rId2"/>
          <a:stretch>
            <a:fillRect/>
          </a:stretch>
        </p:blipFill>
        <p:spPr>
          <a:xfrm>
            <a:off x="3067050" y="1516306"/>
            <a:ext cx="6057900" cy="4810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187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fontScale="90000"/>
          </a:bodyPr>
          <a:lstStyle/>
          <a:p>
            <a:pPr algn="ctr"/>
            <a:r>
              <a:rPr lang="en-US" dirty="0"/>
              <a:t>Exploratory Data Analysis and Key Insights</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2930227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73A0BA-AE32-4638-BFCD-7A8D2C3AFF24}"/>
              </a:ext>
            </a:extLst>
          </p:cNvPr>
          <p:cNvSpPr/>
          <p:nvPr/>
        </p:nvSpPr>
        <p:spPr>
          <a:xfrm>
            <a:off x="933854" y="1393952"/>
            <a:ext cx="10278385" cy="751371"/>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30859E4-2DFC-4802-ACE7-B3FC99B5D211}"/>
              </a:ext>
            </a:extLst>
          </p:cNvPr>
          <p:cNvSpPr>
            <a:spLocks noGrp="1"/>
          </p:cNvSpPr>
          <p:nvPr>
            <p:ph type="title"/>
          </p:nvPr>
        </p:nvSpPr>
        <p:spPr>
          <a:xfrm>
            <a:off x="815246" y="249184"/>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Exploratory Data Analysis (EDA):</a:t>
            </a:r>
            <a:b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br>
            <a:r>
              <a:rPr lang="en-US" dirty="0"/>
              <a:t>- Explore Numerical Features – Red wine dataset</a:t>
            </a:r>
          </a:p>
        </p:txBody>
      </p:sp>
      <p:pic>
        <p:nvPicPr>
          <p:cNvPr id="5" name="Picture 4">
            <a:extLst>
              <a:ext uri="{FF2B5EF4-FFF2-40B4-BE49-F238E27FC236}">
                <a16:creationId xmlns:a16="http://schemas.microsoft.com/office/drawing/2014/main" id="{861C9FC6-5384-406D-9167-A7F047357FD0}"/>
              </a:ext>
            </a:extLst>
          </p:cNvPr>
          <p:cNvPicPr>
            <a:picLocks noChangeAspect="1"/>
          </p:cNvPicPr>
          <p:nvPr/>
        </p:nvPicPr>
        <p:blipFill>
          <a:blip r:embed="rId2"/>
          <a:stretch>
            <a:fillRect/>
          </a:stretch>
        </p:blipFill>
        <p:spPr>
          <a:xfrm>
            <a:off x="1052698" y="2276198"/>
            <a:ext cx="4141872" cy="39922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0024D09E-6973-4A3A-9DDE-B7D0123B2036}"/>
              </a:ext>
            </a:extLst>
          </p:cNvPr>
          <p:cNvPicPr>
            <a:picLocks noChangeAspect="1"/>
          </p:cNvPicPr>
          <p:nvPr/>
        </p:nvPicPr>
        <p:blipFill>
          <a:blip r:embed="rId3"/>
          <a:stretch>
            <a:fillRect/>
          </a:stretch>
        </p:blipFill>
        <p:spPr>
          <a:xfrm>
            <a:off x="5750831" y="2276198"/>
            <a:ext cx="5461408" cy="3965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A61DC798-8754-41B4-9D1F-7DFBA6B658AC}"/>
              </a:ext>
            </a:extLst>
          </p:cNvPr>
          <p:cNvSpPr txBox="1"/>
          <p:nvPr/>
        </p:nvSpPr>
        <p:spPr>
          <a:xfrm>
            <a:off x="838200" y="1524827"/>
            <a:ext cx="10204938" cy="674031"/>
          </a:xfrm>
          <a:prstGeom prst="rect">
            <a:avLst/>
          </a:prstGeom>
          <a:noFill/>
        </p:spPr>
        <p:txBody>
          <a:bodyPr wrap="square" rtlCol="0">
            <a:spAutoFit/>
          </a:bodyPr>
          <a:lstStyle/>
          <a:p>
            <a:pPr marL="514350" indent="-285750">
              <a:lnSpc>
                <a:spcPct val="90000"/>
              </a:lnSpc>
              <a:spcAft>
                <a:spcPts val="600"/>
              </a:spcAft>
              <a:buClr>
                <a:schemeClr val="dk2"/>
              </a:buClr>
              <a:buSzPts val="1800"/>
              <a:buFont typeface="Wingdings" panose="05000000000000000000" pitchFamily="2" charset="2"/>
              <a:buChar char="§"/>
            </a:pPr>
            <a:r>
              <a:rPr lang="en-US" dirty="0">
                <a:solidFill>
                  <a:schemeClr val="accent1"/>
                </a:solidFill>
                <a:latin typeface="Verdana"/>
                <a:ea typeface="Verdana"/>
              </a:rPr>
              <a:t>From the heatmap, we can see the high negative correlation on volatile acidity, total sulfur dioxide, density with red wine quality, and high positive correlation on citric acid, sulphates, alcohol with red wine quality.</a:t>
            </a:r>
          </a:p>
        </p:txBody>
      </p:sp>
    </p:spTree>
    <p:extLst>
      <p:ext uri="{BB962C8B-B14F-4D97-AF65-F5344CB8AC3E}">
        <p14:creationId xmlns:p14="http://schemas.microsoft.com/office/powerpoint/2010/main" val="2740165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EF99BD-2262-4D1D-B9F3-D27CCD19C9B8}"/>
              </a:ext>
            </a:extLst>
          </p:cNvPr>
          <p:cNvSpPr/>
          <p:nvPr/>
        </p:nvSpPr>
        <p:spPr>
          <a:xfrm>
            <a:off x="907914" y="1238655"/>
            <a:ext cx="10376172" cy="1121923"/>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3F2845D-55BD-4D60-9886-289BF93330B7}"/>
              </a:ext>
            </a:extLst>
          </p:cNvPr>
          <p:cNvSpPr>
            <a:spLocks noGrp="1"/>
          </p:cNvSpPr>
          <p:nvPr>
            <p:ph type="title"/>
          </p:nvPr>
        </p:nvSpPr>
        <p:spPr>
          <a:xfrm>
            <a:off x="768486" y="147579"/>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Exploratory Data Analysis (EDA):</a:t>
            </a:r>
            <a:b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br>
            <a:r>
              <a:rPr lang="en-US" dirty="0"/>
              <a:t>- Explore Numerical Features – White wine dataset</a:t>
            </a:r>
          </a:p>
        </p:txBody>
      </p:sp>
      <p:pic>
        <p:nvPicPr>
          <p:cNvPr id="5" name="Picture 4">
            <a:extLst>
              <a:ext uri="{FF2B5EF4-FFF2-40B4-BE49-F238E27FC236}">
                <a16:creationId xmlns:a16="http://schemas.microsoft.com/office/drawing/2014/main" id="{F8810B17-006C-464A-883C-CA7A594F6681}"/>
              </a:ext>
            </a:extLst>
          </p:cNvPr>
          <p:cNvPicPr>
            <a:picLocks noChangeAspect="1"/>
          </p:cNvPicPr>
          <p:nvPr/>
        </p:nvPicPr>
        <p:blipFill>
          <a:blip r:embed="rId2"/>
          <a:stretch>
            <a:fillRect/>
          </a:stretch>
        </p:blipFill>
        <p:spPr>
          <a:xfrm>
            <a:off x="1068668" y="2502742"/>
            <a:ext cx="3847043" cy="3698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94CDBC5-4D5A-425B-B5BC-3A5FB011EA6C}"/>
              </a:ext>
            </a:extLst>
          </p:cNvPr>
          <p:cNvPicPr>
            <a:picLocks noChangeAspect="1"/>
          </p:cNvPicPr>
          <p:nvPr/>
        </p:nvPicPr>
        <p:blipFill>
          <a:blip r:embed="rId3"/>
          <a:stretch>
            <a:fillRect/>
          </a:stretch>
        </p:blipFill>
        <p:spPr>
          <a:xfrm>
            <a:off x="5687438" y="2491712"/>
            <a:ext cx="5214026" cy="3758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A150C4FC-B7EC-4C70-B149-31D5E4F778C2}"/>
              </a:ext>
            </a:extLst>
          </p:cNvPr>
          <p:cNvSpPr txBox="1"/>
          <p:nvPr/>
        </p:nvSpPr>
        <p:spPr>
          <a:xfrm>
            <a:off x="992221" y="1238655"/>
            <a:ext cx="10149193" cy="1103059"/>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900" dirty="0">
                <a:solidFill>
                  <a:schemeClr val="accent1"/>
                </a:solidFill>
                <a:latin typeface="Verdana"/>
                <a:ea typeface="Verdana"/>
              </a:rPr>
              <a:t>From the heatmap, we can see the high negative correlation on volatile acidity, chlorides, total sulfur dioxide, density with white wine quality, and high positive correlation on alcohol with white wine quality.</a:t>
            </a:r>
          </a:p>
          <a:p>
            <a:pPr marL="171450" indent="-171450" algn="just">
              <a:lnSpc>
                <a:spcPct val="150000"/>
              </a:lnSpc>
              <a:buFont typeface="Arial" panose="020B0604020202020204" pitchFamily="34" charset="0"/>
              <a:buChar char="•"/>
            </a:pPr>
            <a:r>
              <a:rPr lang="en-US" sz="900" dirty="0">
                <a:solidFill>
                  <a:schemeClr val="accent1"/>
                </a:solidFill>
                <a:latin typeface="Verdana"/>
                <a:ea typeface="Verdana"/>
              </a:rPr>
              <a:t>Fixed acidity has a strong positive correlation with citric acid and density.</a:t>
            </a:r>
          </a:p>
          <a:p>
            <a:pPr marL="171450" indent="-171450" algn="just">
              <a:lnSpc>
                <a:spcPct val="150000"/>
              </a:lnSpc>
              <a:buFont typeface="Arial" panose="020B0604020202020204" pitchFamily="34" charset="0"/>
              <a:buChar char="•"/>
            </a:pPr>
            <a:r>
              <a:rPr lang="en-US" sz="900" dirty="0">
                <a:solidFill>
                  <a:schemeClr val="accent1"/>
                </a:solidFill>
                <a:latin typeface="Verdana"/>
                <a:ea typeface="Verdana"/>
              </a:rPr>
              <a:t>The total sulfur dioxide and free sulfur dioxide have a strong correlation.</a:t>
            </a:r>
          </a:p>
          <a:p>
            <a:pPr marL="171450" indent="-171450" algn="just">
              <a:lnSpc>
                <a:spcPct val="150000"/>
              </a:lnSpc>
              <a:buFont typeface="Arial" panose="020B0604020202020204" pitchFamily="34" charset="0"/>
              <a:buChar char="•"/>
            </a:pPr>
            <a:r>
              <a:rPr lang="en-US" sz="900" dirty="0">
                <a:solidFill>
                  <a:schemeClr val="accent1"/>
                </a:solidFill>
                <a:latin typeface="Verdana"/>
                <a:ea typeface="Verdana"/>
              </a:rPr>
              <a:t>The quality of wine shows a moderate correlation with alcohol.</a:t>
            </a:r>
          </a:p>
        </p:txBody>
      </p:sp>
    </p:spTree>
    <p:extLst>
      <p:ext uri="{BB962C8B-B14F-4D97-AF65-F5344CB8AC3E}">
        <p14:creationId xmlns:p14="http://schemas.microsoft.com/office/powerpoint/2010/main" val="1201987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315C3F-2324-4ECF-8496-B474F0FBA71C}"/>
              </a:ext>
            </a:extLst>
          </p:cNvPr>
          <p:cNvSpPr/>
          <p:nvPr/>
        </p:nvSpPr>
        <p:spPr>
          <a:xfrm>
            <a:off x="933854" y="1393952"/>
            <a:ext cx="10972801" cy="915916"/>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65CB09E-8C18-4467-9E6C-C880EDE06DD7}"/>
              </a:ext>
            </a:extLst>
          </p:cNvPr>
          <p:cNvSpPr>
            <a:spLocks noGrp="1"/>
          </p:cNvSpPr>
          <p:nvPr>
            <p:ph type="title"/>
          </p:nvPr>
        </p:nvSpPr>
        <p:spPr>
          <a:xfrm>
            <a:off x="838200" y="211230"/>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Exploratory Data Analysis (EDA):</a:t>
            </a:r>
            <a:br>
              <a:rPr lang="en-US" dirty="0"/>
            </a:br>
            <a:r>
              <a:rPr lang="en-US" dirty="0"/>
              <a:t>- Data Insight – Suggestion for manufacturer</a:t>
            </a:r>
          </a:p>
        </p:txBody>
      </p:sp>
      <p:pic>
        <p:nvPicPr>
          <p:cNvPr id="5" name="Picture 4">
            <a:extLst>
              <a:ext uri="{FF2B5EF4-FFF2-40B4-BE49-F238E27FC236}">
                <a16:creationId xmlns:a16="http://schemas.microsoft.com/office/drawing/2014/main" id="{EA2176F8-A847-45D3-A11F-334798412031}"/>
              </a:ext>
            </a:extLst>
          </p:cNvPr>
          <p:cNvPicPr>
            <a:picLocks noChangeAspect="1"/>
          </p:cNvPicPr>
          <p:nvPr/>
        </p:nvPicPr>
        <p:blipFill>
          <a:blip r:embed="rId3"/>
          <a:stretch>
            <a:fillRect/>
          </a:stretch>
        </p:blipFill>
        <p:spPr>
          <a:xfrm>
            <a:off x="1181911" y="2370384"/>
            <a:ext cx="3954293" cy="38179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5EFC5B5-A975-4C2C-AB50-F1808B769D18}"/>
              </a:ext>
            </a:extLst>
          </p:cNvPr>
          <p:cNvPicPr>
            <a:picLocks noChangeAspect="1"/>
          </p:cNvPicPr>
          <p:nvPr/>
        </p:nvPicPr>
        <p:blipFill>
          <a:blip r:embed="rId4"/>
          <a:stretch>
            <a:fillRect/>
          </a:stretch>
        </p:blipFill>
        <p:spPr>
          <a:xfrm>
            <a:off x="6603845" y="2392709"/>
            <a:ext cx="3960393" cy="3783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5997AD49-5ABE-44E3-822B-67F17F7EEACB}"/>
              </a:ext>
            </a:extLst>
          </p:cNvPr>
          <p:cNvSpPr txBox="1"/>
          <p:nvPr/>
        </p:nvSpPr>
        <p:spPr>
          <a:xfrm>
            <a:off x="838200" y="1441938"/>
            <a:ext cx="5632938" cy="867930"/>
          </a:xfrm>
          <a:prstGeom prst="rect">
            <a:avLst/>
          </a:prstGeom>
          <a:noFill/>
        </p:spPr>
        <p:txBody>
          <a:bodyPr wrap="square" rtlCol="0">
            <a:spAutoFit/>
          </a:bodyPr>
          <a:lstStyle/>
          <a:p>
            <a:pPr marL="514350" indent="-285750">
              <a:lnSpc>
                <a:spcPct val="90000"/>
              </a:lnSpc>
              <a:spcAft>
                <a:spcPts val="600"/>
              </a:spcAft>
              <a:buClr>
                <a:schemeClr val="dk2"/>
              </a:buClr>
              <a:buSzPts val="1800"/>
              <a:buFont typeface="Wingdings" panose="05000000000000000000" pitchFamily="2" charset="2"/>
              <a:buChar char="§"/>
            </a:pPr>
            <a:r>
              <a:rPr lang="en-US" b="1" u="sng" dirty="0">
                <a:solidFill>
                  <a:schemeClr val="accent1"/>
                </a:solidFill>
                <a:latin typeface="Verdana"/>
                <a:ea typeface="Verdana"/>
              </a:rPr>
              <a:t>Red wine: </a:t>
            </a:r>
            <a:r>
              <a:rPr lang="en-US" dirty="0">
                <a:solidFill>
                  <a:schemeClr val="accent1"/>
                </a:solidFill>
                <a:latin typeface="Verdana"/>
                <a:ea typeface="Verdana"/>
              </a:rPr>
              <a:t>we can see increasing on volatile acidity, total sulfur dioxide, density will reduce the red wine quality, increasing on citric acid, sulphates, alcohol will improve the red wine quality.</a:t>
            </a:r>
          </a:p>
        </p:txBody>
      </p:sp>
      <p:sp>
        <p:nvSpPr>
          <p:cNvPr id="9" name="TextBox 8">
            <a:extLst>
              <a:ext uri="{FF2B5EF4-FFF2-40B4-BE49-F238E27FC236}">
                <a16:creationId xmlns:a16="http://schemas.microsoft.com/office/drawing/2014/main" id="{FCDC9938-C758-477B-A955-AC70C311FE24}"/>
              </a:ext>
            </a:extLst>
          </p:cNvPr>
          <p:cNvSpPr txBox="1"/>
          <p:nvPr/>
        </p:nvSpPr>
        <p:spPr>
          <a:xfrm>
            <a:off x="6617885" y="1416277"/>
            <a:ext cx="5175529" cy="867930"/>
          </a:xfrm>
          <a:prstGeom prst="rect">
            <a:avLst/>
          </a:prstGeom>
          <a:noFill/>
        </p:spPr>
        <p:txBody>
          <a:bodyPr wrap="square" rtlCol="0">
            <a:spAutoFit/>
          </a:bodyPr>
          <a:lstStyle/>
          <a:p>
            <a:pPr marL="514350" indent="-285750">
              <a:lnSpc>
                <a:spcPct val="90000"/>
              </a:lnSpc>
              <a:spcAft>
                <a:spcPts val="600"/>
              </a:spcAft>
              <a:buClr>
                <a:schemeClr val="dk2"/>
              </a:buClr>
              <a:buSzPts val="1800"/>
              <a:buFont typeface="Wingdings" panose="05000000000000000000" pitchFamily="2" charset="2"/>
              <a:buChar char="§"/>
            </a:pPr>
            <a:r>
              <a:rPr lang="en-US" b="1" u="sng" dirty="0">
                <a:solidFill>
                  <a:schemeClr val="accent1"/>
                </a:solidFill>
                <a:latin typeface="Verdana"/>
                <a:ea typeface="Verdana"/>
              </a:rPr>
              <a:t>White wine: </a:t>
            </a:r>
            <a:r>
              <a:rPr lang="en-US" dirty="0">
                <a:solidFill>
                  <a:schemeClr val="accent1"/>
                </a:solidFill>
                <a:latin typeface="Verdana"/>
                <a:ea typeface="Verdana"/>
              </a:rPr>
              <a:t>we can see increasing on volatile acidity, chlorides, total sulfur dioxide, density will reduce the white wine quality, but increasing on alcohol will improve the white wine quality.</a:t>
            </a:r>
          </a:p>
        </p:txBody>
      </p:sp>
    </p:spTree>
    <p:extLst>
      <p:ext uri="{BB962C8B-B14F-4D97-AF65-F5344CB8AC3E}">
        <p14:creationId xmlns:p14="http://schemas.microsoft.com/office/powerpoint/2010/main" val="1254735517"/>
      </p:ext>
    </p:extLst>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25D3428-3EE2-47E9-B7F2-DC785A8A6FA1}"/>
              </a:ext>
            </a:extLst>
          </p:cNvPr>
          <p:cNvSpPr/>
          <p:nvPr/>
        </p:nvSpPr>
        <p:spPr>
          <a:xfrm>
            <a:off x="543376" y="5802701"/>
            <a:ext cx="10972801" cy="915916"/>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65CB09E-8C18-4467-9E6C-C880EDE06DD7}"/>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Exploratory Data Analysis (EDA):</a:t>
            </a:r>
            <a:br>
              <a:rPr lang="en-US" dirty="0"/>
            </a:br>
            <a:r>
              <a:rPr lang="en-US" dirty="0"/>
              <a:t>- Data Insight – Quality vs Acidity / Sulphur</a:t>
            </a:r>
          </a:p>
        </p:txBody>
      </p:sp>
      <p:pic>
        <p:nvPicPr>
          <p:cNvPr id="4" name="Picture 3">
            <a:extLst>
              <a:ext uri="{FF2B5EF4-FFF2-40B4-BE49-F238E27FC236}">
                <a16:creationId xmlns:a16="http://schemas.microsoft.com/office/drawing/2014/main" id="{ACAC30BC-C924-44E5-BA89-C107D1FC0F0B}"/>
              </a:ext>
            </a:extLst>
          </p:cNvPr>
          <p:cNvPicPr>
            <a:picLocks noChangeAspect="1"/>
          </p:cNvPicPr>
          <p:nvPr/>
        </p:nvPicPr>
        <p:blipFill>
          <a:blip r:embed="rId2"/>
          <a:stretch>
            <a:fillRect/>
          </a:stretch>
        </p:blipFill>
        <p:spPr>
          <a:xfrm>
            <a:off x="696900" y="1554502"/>
            <a:ext cx="4946572" cy="19973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2EA5F31-3033-4D27-8C96-0EC348B926D8}"/>
              </a:ext>
            </a:extLst>
          </p:cNvPr>
          <p:cNvPicPr>
            <a:picLocks noChangeAspect="1"/>
          </p:cNvPicPr>
          <p:nvPr/>
        </p:nvPicPr>
        <p:blipFill>
          <a:blip r:embed="rId3"/>
          <a:stretch>
            <a:fillRect/>
          </a:stretch>
        </p:blipFill>
        <p:spPr>
          <a:xfrm>
            <a:off x="6221981" y="1519797"/>
            <a:ext cx="5398926" cy="2040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C5364D7F-D932-4067-9EBA-6A136B28A0A6}"/>
              </a:ext>
            </a:extLst>
          </p:cNvPr>
          <p:cNvPicPr>
            <a:picLocks noChangeAspect="1"/>
          </p:cNvPicPr>
          <p:nvPr/>
        </p:nvPicPr>
        <p:blipFill>
          <a:blip r:embed="rId4"/>
          <a:stretch>
            <a:fillRect/>
          </a:stretch>
        </p:blipFill>
        <p:spPr>
          <a:xfrm>
            <a:off x="696900" y="3751730"/>
            <a:ext cx="4946572" cy="19789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4415A427-EC4E-43D8-8CB8-7B46406B24E9}"/>
              </a:ext>
            </a:extLst>
          </p:cNvPr>
          <p:cNvPicPr>
            <a:picLocks noChangeAspect="1"/>
          </p:cNvPicPr>
          <p:nvPr/>
        </p:nvPicPr>
        <p:blipFill>
          <a:blip r:embed="rId5"/>
          <a:stretch>
            <a:fillRect/>
          </a:stretch>
        </p:blipFill>
        <p:spPr>
          <a:xfrm>
            <a:off x="6221981" y="3841413"/>
            <a:ext cx="5321912" cy="1919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918A36C1-DD2E-40B1-872C-917EFE2D3C3D}"/>
              </a:ext>
            </a:extLst>
          </p:cNvPr>
          <p:cNvSpPr txBox="1"/>
          <p:nvPr/>
        </p:nvSpPr>
        <p:spPr>
          <a:xfrm>
            <a:off x="675823" y="5885172"/>
            <a:ext cx="10888493" cy="750975"/>
          </a:xfrm>
          <a:prstGeom prst="rect">
            <a:avLst/>
          </a:prstGeom>
          <a:noFill/>
        </p:spPr>
        <p:txBody>
          <a:bodyPr wrap="square" rtlCol="0">
            <a:spAutoFit/>
          </a:bodyPr>
          <a:lstStyle/>
          <a:p>
            <a:pPr marL="514350" indent="-285750">
              <a:lnSpc>
                <a:spcPct val="90000"/>
              </a:lnSpc>
              <a:spcAft>
                <a:spcPts val="600"/>
              </a:spcAft>
              <a:buClr>
                <a:schemeClr val="dk2"/>
              </a:buClr>
              <a:buSzPts val="1800"/>
              <a:buFont typeface="Wingdings" panose="05000000000000000000" pitchFamily="2" charset="2"/>
              <a:buChar char="§"/>
            </a:pPr>
            <a:r>
              <a:rPr lang="en-US" dirty="0">
                <a:solidFill>
                  <a:schemeClr val="accent1"/>
                </a:solidFill>
                <a:latin typeface="Verdana"/>
                <a:ea typeface="Verdana"/>
              </a:rPr>
              <a:t>Premium wines have higher fixed acidity and citric acid and lower volatile acidity.</a:t>
            </a:r>
          </a:p>
          <a:p>
            <a:pPr marL="514350" indent="-285750">
              <a:lnSpc>
                <a:spcPct val="90000"/>
              </a:lnSpc>
              <a:spcAft>
                <a:spcPts val="600"/>
              </a:spcAft>
              <a:buClr>
                <a:schemeClr val="dk2"/>
              </a:buClr>
              <a:buSzPts val="1800"/>
              <a:buFont typeface="Wingdings" panose="05000000000000000000" pitchFamily="2" charset="2"/>
              <a:buChar char="§"/>
            </a:pPr>
            <a:r>
              <a:rPr lang="en-US" dirty="0">
                <a:solidFill>
                  <a:schemeClr val="accent1"/>
                </a:solidFill>
                <a:latin typeface="Verdana"/>
                <a:ea typeface="Verdana"/>
              </a:rPr>
              <a:t>Premium wines have less concentration of free sulfur dioxide and total sulfur dioxide but higher sulphates that helps in preserving them for a longer period.</a:t>
            </a:r>
          </a:p>
        </p:txBody>
      </p:sp>
    </p:spTree>
    <p:extLst>
      <p:ext uri="{BB962C8B-B14F-4D97-AF65-F5344CB8AC3E}">
        <p14:creationId xmlns:p14="http://schemas.microsoft.com/office/powerpoint/2010/main" val="1251146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a:bodyPr>
          <a:lstStyle/>
          <a:p>
            <a:pPr algn="ctr"/>
            <a:r>
              <a:rPr lang="en-US" dirty="0"/>
              <a:t>Model Building Steps and Criteria's</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257355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115E42-722F-4AB1-931A-A9DBED0D6B2B}"/>
              </a:ext>
            </a:extLst>
          </p:cNvPr>
          <p:cNvSpPr/>
          <p:nvPr/>
        </p:nvSpPr>
        <p:spPr>
          <a:xfrm>
            <a:off x="713362" y="1536970"/>
            <a:ext cx="11121957" cy="4729262"/>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160DF64E-6B66-4953-8A45-95B21BFA7F5C}"/>
              </a:ext>
            </a:extLst>
          </p:cNvPr>
          <p:cNvSpPr>
            <a:spLocks noGrp="1"/>
          </p:cNvSpPr>
          <p:nvPr>
            <p:ph type="title"/>
          </p:nvPr>
        </p:nvSpPr>
        <p:spPr>
          <a:xfrm>
            <a:off x="713362" y="122138"/>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 Building Steps  </a:t>
            </a:r>
          </a:p>
        </p:txBody>
      </p:sp>
      <p:sp>
        <p:nvSpPr>
          <p:cNvPr id="3" name="Text Placeholder 2">
            <a:extLst>
              <a:ext uri="{FF2B5EF4-FFF2-40B4-BE49-F238E27FC236}">
                <a16:creationId xmlns:a16="http://schemas.microsoft.com/office/drawing/2014/main" id="{6E3FD791-A147-49B6-8B9F-2CE4534417EA}"/>
              </a:ext>
            </a:extLst>
          </p:cNvPr>
          <p:cNvSpPr>
            <a:spLocks noGrp="1"/>
          </p:cNvSpPr>
          <p:nvPr>
            <p:ph type="body" idx="1"/>
          </p:nvPr>
        </p:nvSpPr>
        <p:spPr/>
        <p:txBody>
          <a:bodyPr/>
          <a:lstStyle/>
          <a:p>
            <a:pPr marL="685800" indent="-457200">
              <a:lnSpc>
                <a:spcPct val="100000"/>
              </a:lnSpc>
              <a:buFont typeface="Arial" panose="020B0604020202020204" pitchFamily="34" charset="0"/>
              <a:buChar char="•"/>
            </a:pPr>
            <a:r>
              <a:rPr lang="en-US" dirty="0">
                <a:latin typeface="+mn-lt"/>
              </a:rPr>
              <a:t>Data preparation</a:t>
            </a:r>
          </a:p>
          <a:p>
            <a:pPr marL="685800" indent="-457200">
              <a:lnSpc>
                <a:spcPct val="100000"/>
              </a:lnSpc>
              <a:buFont typeface="Arial" panose="020B0604020202020204" pitchFamily="34" charset="0"/>
              <a:buChar char="•"/>
            </a:pPr>
            <a:r>
              <a:rPr lang="en-US" dirty="0">
                <a:latin typeface="+mn-lt"/>
              </a:rPr>
              <a:t>Partition the data into train and test set.</a:t>
            </a:r>
          </a:p>
          <a:p>
            <a:pPr marL="685800" indent="-457200">
              <a:lnSpc>
                <a:spcPct val="100000"/>
              </a:lnSpc>
              <a:buFont typeface="Arial" panose="020B0604020202020204" pitchFamily="34" charset="0"/>
              <a:buChar char="•"/>
            </a:pPr>
            <a:r>
              <a:rPr lang="en-US" dirty="0">
                <a:latin typeface="+mn-lt"/>
              </a:rPr>
              <a:t>Build model on the train data.</a:t>
            </a:r>
          </a:p>
          <a:p>
            <a:pPr marL="685800" indent="-457200">
              <a:lnSpc>
                <a:spcPct val="100000"/>
              </a:lnSpc>
              <a:buFont typeface="Arial" panose="020B0604020202020204" pitchFamily="34" charset="0"/>
              <a:buChar char="•"/>
            </a:pPr>
            <a:r>
              <a:rPr lang="en-US" dirty="0">
                <a:latin typeface="+mn-lt"/>
              </a:rPr>
              <a:t>Tune the model if required.</a:t>
            </a:r>
          </a:p>
          <a:p>
            <a:pPr marL="685800" indent="-457200">
              <a:lnSpc>
                <a:spcPct val="100000"/>
              </a:lnSpc>
              <a:buFont typeface="Arial" panose="020B0604020202020204" pitchFamily="34" charset="0"/>
              <a:buChar char="•"/>
            </a:pPr>
            <a:r>
              <a:rPr lang="en-US" dirty="0">
                <a:latin typeface="+mn-lt"/>
              </a:rPr>
              <a:t>Test the data on test set.</a:t>
            </a:r>
          </a:p>
          <a:p>
            <a:pPr marL="685800" indent="-457200">
              <a:lnSpc>
                <a:spcPct val="100000"/>
              </a:lnSpc>
              <a:buFont typeface="Arial" panose="020B0604020202020204" pitchFamily="34" charset="0"/>
              <a:buChar char="•"/>
            </a:pPr>
            <a:r>
              <a:rPr lang="en-US" dirty="0">
                <a:latin typeface="+mn-lt"/>
              </a:rPr>
              <a:t>Model evaluation criterion</a:t>
            </a:r>
          </a:p>
          <a:p>
            <a:pPr marL="685800" indent="-457200">
              <a:lnSpc>
                <a:spcPct val="100000"/>
              </a:lnSpc>
              <a:buFont typeface="Arial" panose="020B0604020202020204" pitchFamily="34" charset="0"/>
              <a:buChar char="•"/>
            </a:pPr>
            <a:r>
              <a:rPr lang="en-US" dirty="0">
                <a:latin typeface="+mn-lt"/>
              </a:rPr>
              <a:t>Model can make wrong predictions as:</a:t>
            </a:r>
          </a:p>
          <a:p>
            <a:pPr marL="685800" indent="-457200">
              <a:lnSpc>
                <a:spcPct val="100000"/>
              </a:lnSpc>
              <a:buFont typeface="Arial" panose="020B0604020202020204" pitchFamily="34" charset="0"/>
              <a:buChar char="•"/>
            </a:pPr>
            <a:r>
              <a:rPr lang="en-US" dirty="0">
                <a:latin typeface="+mn-lt"/>
              </a:rPr>
              <a:t>Which case is more important? </a:t>
            </a:r>
          </a:p>
          <a:p>
            <a:endParaRPr lang="en-US" dirty="0"/>
          </a:p>
        </p:txBody>
      </p:sp>
    </p:spTree>
    <p:extLst>
      <p:ext uri="{BB962C8B-B14F-4D97-AF65-F5344CB8AC3E}">
        <p14:creationId xmlns:p14="http://schemas.microsoft.com/office/powerpoint/2010/main" val="1320752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lstStyle/>
          <a:p>
            <a:pPr algn="ctr"/>
            <a:r>
              <a:rPr lang="en-US" dirty="0"/>
              <a:t>Project Introduction and Objective</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2949302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7F9073-79E7-407A-93E1-9753146E782D}"/>
              </a:ext>
            </a:extLst>
          </p:cNvPr>
          <p:cNvSpPr/>
          <p:nvPr/>
        </p:nvSpPr>
        <p:spPr>
          <a:xfrm>
            <a:off x="616084" y="940339"/>
            <a:ext cx="11108987" cy="5325893"/>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6D9EC75-1324-4346-8879-481DED049D11}"/>
              </a:ext>
            </a:extLst>
          </p:cNvPr>
          <p:cNvSpPr>
            <a:spLocks noGrp="1"/>
          </p:cNvSpPr>
          <p:nvPr>
            <p:ph type="title"/>
          </p:nvPr>
        </p:nvSpPr>
        <p:spPr>
          <a:xfrm>
            <a:off x="616084" y="-71014"/>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 Evaluation Criteria</a:t>
            </a:r>
          </a:p>
        </p:txBody>
      </p:sp>
      <p:sp>
        <p:nvSpPr>
          <p:cNvPr id="7" name="TextBox 6">
            <a:extLst>
              <a:ext uri="{FF2B5EF4-FFF2-40B4-BE49-F238E27FC236}">
                <a16:creationId xmlns:a16="http://schemas.microsoft.com/office/drawing/2014/main" id="{1F18AD43-E90F-4743-A749-53BAB100DE5D}"/>
              </a:ext>
            </a:extLst>
          </p:cNvPr>
          <p:cNvSpPr txBox="1"/>
          <p:nvPr/>
        </p:nvSpPr>
        <p:spPr>
          <a:xfrm>
            <a:off x="544749" y="688432"/>
            <a:ext cx="10920350" cy="5401479"/>
          </a:xfrm>
          <a:prstGeom prst="rect">
            <a:avLst/>
          </a:prstGeom>
          <a:noFill/>
          <a:scene3d>
            <a:camera prst="orthographicFront"/>
            <a:lightRig rig="threePt" dir="t"/>
          </a:scene3d>
          <a:sp3d>
            <a:bevelT/>
          </a:sp3d>
        </p:spPr>
        <p:txBody>
          <a:bodyPr wrap="square">
            <a:spAutoFit/>
          </a:bodyPr>
          <a:lstStyle/>
          <a:p>
            <a:pPr marL="228600">
              <a:buClr>
                <a:schemeClr val="dk2"/>
              </a:buClr>
              <a:buSzPts val="2800"/>
            </a:pPr>
            <a:endParaRPr lang="en-US" sz="2300" dirty="0">
              <a:solidFill>
                <a:schemeClr val="accent1"/>
              </a:solidFill>
              <a:latin typeface="+mn-lt"/>
              <a:ea typeface="Verdana"/>
              <a:sym typeface="Verdana"/>
            </a:endParaRPr>
          </a:p>
          <a:p>
            <a:pPr marL="228600">
              <a:buClr>
                <a:schemeClr val="dk2"/>
              </a:buClr>
              <a:buSzPts val="2800"/>
            </a:pPr>
            <a:r>
              <a:rPr lang="en-US" sz="2300" b="1" u="sng" dirty="0">
                <a:solidFill>
                  <a:schemeClr val="accent1"/>
                </a:solidFill>
                <a:latin typeface="+mn-lt"/>
                <a:ea typeface="Verdana"/>
                <a:sym typeface="Verdana"/>
              </a:rPr>
              <a:t>Model can make wrong predictions as:</a:t>
            </a:r>
          </a:p>
          <a:p>
            <a:pPr marL="571500" lvl="6" indent="-342900">
              <a:buClr>
                <a:schemeClr val="dk2"/>
              </a:buClr>
              <a:buSzPts val="2800"/>
              <a:buFont typeface="Arial" panose="020B0604020202020204" pitchFamily="34" charset="0"/>
              <a:buChar char="•"/>
            </a:pPr>
            <a:r>
              <a:rPr lang="en-US" sz="2300" dirty="0">
                <a:solidFill>
                  <a:schemeClr val="accent1"/>
                </a:solidFill>
                <a:latin typeface="+mn-lt"/>
                <a:ea typeface="Verdana"/>
                <a:sym typeface="Verdana"/>
              </a:rPr>
              <a:t>Predicting a wine is of premium quality when it is of non-premium quality.</a:t>
            </a:r>
          </a:p>
          <a:p>
            <a:pPr marL="571500" lvl="5" indent="-342900">
              <a:buClr>
                <a:schemeClr val="dk2"/>
              </a:buClr>
              <a:buSzPts val="2800"/>
              <a:buFont typeface="Arial" panose="020B0604020202020204" pitchFamily="34" charset="0"/>
              <a:buChar char="•"/>
            </a:pPr>
            <a:r>
              <a:rPr lang="en-US" sz="2300" dirty="0">
                <a:solidFill>
                  <a:schemeClr val="accent1"/>
                </a:solidFill>
                <a:latin typeface="+mn-lt"/>
                <a:ea typeface="Verdana"/>
                <a:sym typeface="Verdana"/>
              </a:rPr>
              <a:t>Predicting a wine is of non-premium quality when it is of premium quality.</a:t>
            </a:r>
          </a:p>
          <a:p>
            <a:pPr marL="685800" indent="-457200">
              <a:buClr>
                <a:schemeClr val="dk2"/>
              </a:buClr>
              <a:buSzPts val="2800"/>
              <a:buFont typeface="Arial" panose="020B0604020202020204" pitchFamily="34" charset="0"/>
              <a:buChar char="•"/>
            </a:pPr>
            <a:endParaRPr lang="en-US" sz="2300" dirty="0">
              <a:solidFill>
                <a:schemeClr val="accent1"/>
              </a:solidFill>
              <a:latin typeface="+mn-lt"/>
              <a:ea typeface="Verdana"/>
              <a:sym typeface="Verdana"/>
            </a:endParaRPr>
          </a:p>
          <a:p>
            <a:pPr marL="228600">
              <a:buClr>
                <a:schemeClr val="dk2"/>
              </a:buClr>
              <a:buSzPts val="2800"/>
            </a:pPr>
            <a:r>
              <a:rPr lang="en-US" sz="2300" b="1" u="sng" dirty="0">
                <a:solidFill>
                  <a:schemeClr val="accent1"/>
                </a:solidFill>
                <a:latin typeface="+mn-lt"/>
                <a:ea typeface="Verdana"/>
                <a:sym typeface="Verdana"/>
              </a:rPr>
              <a:t>Which case is more important? </a:t>
            </a:r>
          </a:p>
          <a:p>
            <a:pPr marL="685800" indent="-457200">
              <a:buClr>
                <a:schemeClr val="dk2"/>
              </a:buClr>
              <a:buSzPts val="2800"/>
              <a:buFont typeface="Arial" panose="020B0604020202020204" pitchFamily="34" charset="0"/>
              <a:buChar char="•"/>
            </a:pPr>
            <a:r>
              <a:rPr lang="en-US" sz="2300" dirty="0">
                <a:solidFill>
                  <a:schemeClr val="accent1"/>
                </a:solidFill>
                <a:latin typeface="+mn-lt"/>
                <a:ea typeface="Verdana"/>
                <a:sym typeface="Verdana"/>
              </a:rPr>
              <a:t>1. If the model predicts a wine is of non-premium quality but it is of premium quality then the company would incur loss of good wine and resources used.</a:t>
            </a:r>
          </a:p>
          <a:p>
            <a:pPr marL="685800" indent="-457200">
              <a:buClr>
                <a:schemeClr val="dk2"/>
              </a:buClr>
              <a:buSzPts val="2800"/>
              <a:buFont typeface="Arial" panose="020B0604020202020204" pitchFamily="34" charset="0"/>
              <a:buChar char="•"/>
            </a:pPr>
            <a:r>
              <a:rPr lang="en-US" sz="2300" dirty="0">
                <a:solidFill>
                  <a:schemeClr val="accent1"/>
                </a:solidFill>
                <a:latin typeface="+mn-lt"/>
                <a:ea typeface="Verdana"/>
                <a:sym typeface="Verdana"/>
              </a:rPr>
              <a:t>2. If the model predicts a wine is of premium quality but it is not then the company would roll out low-quality wine which would affect their customer base and their reputation. </a:t>
            </a:r>
          </a:p>
          <a:p>
            <a:pPr marL="685800" indent="-457200">
              <a:buClr>
                <a:schemeClr val="dk2"/>
              </a:buClr>
              <a:buSzPts val="2800"/>
              <a:buFont typeface="Arial" panose="020B0604020202020204" pitchFamily="34" charset="0"/>
              <a:buChar char="•"/>
            </a:pPr>
            <a:endParaRPr lang="en-US" sz="2300" dirty="0">
              <a:solidFill>
                <a:schemeClr val="accent1"/>
              </a:solidFill>
              <a:latin typeface="+mn-lt"/>
              <a:ea typeface="Verdana"/>
              <a:sym typeface="Verdana"/>
            </a:endParaRPr>
          </a:p>
          <a:p>
            <a:pPr marL="228600">
              <a:buClr>
                <a:schemeClr val="dk2"/>
              </a:buClr>
              <a:buSzPts val="2800"/>
            </a:pPr>
            <a:r>
              <a:rPr lang="en-US" sz="2300" b="1" u="sng" dirty="0">
                <a:solidFill>
                  <a:schemeClr val="accent1"/>
                </a:solidFill>
                <a:latin typeface="+mn-lt"/>
                <a:ea typeface="Verdana"/>
                <a:sym typeface="Verdana"/>
              </a:rPr>
              <a:t>Which metric to optimize?</a:t>
            </a:r>
          </a:p>
          <a:p>
            <a:pPr marL="685800" lvl="2" indent="-457200">
              <a:buClr>
                <a:schemeClr val="dk2"/>
              </a:buClr>
              <a:buSzPts val="2800"/>
              <a:buFont typeface="Arial" panose="020B0604020202020204" pitchFamily="34" charset="0"/>
              <a:buChar char="•"/>
            </a:pPr>
            <a:r>
              <a:rPr lang="en-US" sz="2300" dirty="0">
                <a:solidFill>
                  <a:schemeClr val="accent1"/>
                </a:solidFill>
                <a:latin typeface="+mn-lt"/>
                <a:ea typeface="Verdana"/>
                <a:sym typeface="Verdana"/>
              </a:rPr>
              <a:t>We would want F1-Score to be maximized, the greater the F1-Score higher the chances of predicting both the classes correctly.</a:t>
            </a:r>
          </a:p>
        </p:txBody>
      </p:sp>
    </p:spTree>
    <p:extLst>
      <p:ext uri="{BB962C8B-B14F-4D97-AF65-F5344CB8AC3E}">
        <p14:creationId xmlns:p14="http://schemas.microsoft.com/office/powerpoint/2010/main" val="784392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a:bodyPr>
          <a:lstStyle/>
          <a:p>
            <a:pPr algn="ctr"/>
            <a:r>
              <a:rPr lang="en-US" dirty="0"/>
              <a:t>Machine Learning Models</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310109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115E42-722F-4AB1-931A-A9DBED0D6B2B}"/>
              </a:ext>
            </a:extLst>
          </p:cNvPr>
          <p:cNvSpPr/>
          <p:nvPr/>
        </p:nvSpPr>
        <p:spPr>
          <a:xfrm>
            <a:off x="713362" y="1536970"/>
            <a:ext cx="11121957" cy="4729262"/>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160DF64E-6B66-4953-8A45-95B21BFA7F5C}"/>
              </a:ext>
            </a:extLst>
          </p:cNvPr>
          <p:cNvSpPr>
            <a:spLocks noGrp="1"/>
          </p:cNvSpPr>
          <p:nvPr>
            <p:ph type="title"/>
          </p:nvPr>
        </p:nvSpPr>
        <p:spPr>
          <a:xfrm>
            <a:off x="713362" y="122138"/>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 Learning Models Researched and Evaluated</a:t>
            </a:r>
          </a:p>
        </p:txBody>
      </p:sp>
      <p:sp>
        <p:nvSpPr>
          <p:cNvPr id="3" name="Text Placeholder 2">
            <a:extLst>
              <a:ext uri="{FF2B5EF4-FFF2-40B4-BE49-F238E27FC236}">
                <a16:creationId xmlns:a16="http://schemas.microsoft.com/office/drawing/2014/main" id="{6E3FD791-A147-49B6-8B9F-2CE4534417EA}"/>
              </a:ext>
            </a:extLst>
          </p:cNvPr>
          <p:cNvSpPr>
            <a:spLocks noGrp="1"/>
          </p:cNvSpPr>
          <p:nvPr>
            <p:ph type="body" idx="1"/>
          </p:nvPr>
        </p:nvSpPr>
        <p:spPr/>
        <p:txBody>
          <a:bodyPr>
            <a:normAutofit lnSpcReduction="10000"/>
          </a:bodyPr>
          <a:lstStyle/>
          <a:p>
            <a:pPr marL="685800" indent="-457200">
              <a:lnSpc>
                <a:spcPct val="100000"/>
              </a:lnSpc>
              <a:buFont typeface="Arial" panose="020B0604020202020204" pitchFamily="34" charset="0"/>
              <a:buChar char="•"/>
            </a:pPr>
            <a:r>
              <a:rPr lang="en-US" dirty="0">
                <a:latin typeface="+mn-lt"/>
              </a:rPr>
              <a:t>K-Nearest Neighbor</a:t>
            </a:r>
          </a:p>
          <a:p>
            <a:pPr marL="685800" indent="-457200">
              <a:lnSpc>
                <a:spcPct val="100000"/>
              </a:lnSpc>
              <a:buFont typeface="Arial" panose="020B0604020202020204" pitchFamily="34" charset="0"/>
              <a:buChar char="•"/>
            </a:pPr>
            <a:r>
              <a:rPr lang="en-US" dirty="0">
                <a:latin typeface="+mn-lt"/>
              </a:rPr>
              <a:t>Naïve Bayes</a:t>
            </a:r>
          </a:p>
          <a:p>
            <a:pPr marL="685800" indent="-457200">
              <a:lnSpc>
                <a:spcPct val="100000"/>
              </a:lnSpc>
              <a:buFont typeface="Arial" panose="020B0604020202020204" pitchFamily="34" charset="0"/>
              <a:buChar char="•"/>
            </a:pPr>
            <a:r>
              <a:rPr lang="en-US" dirty="0">
                <a:latin typeface="+mn-lt"/>
              </a:rPr>
              <a:t>Support Vector Machines</a:t>
            </a:r>
          </a:p>
          <a:p>
            <a:pPr marL="685800" indent="-457200">
              <a:lnSpc>
                <a:spcPct val="100000"/>
              </a:lnSpc>
              <a:buFont typeface="Arial" panose="020B0604020202020204" pitchFamily="34" charset="0"/>
              <a:buChar char="•"/>
            </a:pPr>
            <a:r>
              <a:rPr lang="en-US" dirty="0">
                <a:latin typeface="+mn-lt"/>
              </a:rPr>
              <a:t>Decision Tree</a:t>
            </a:r>
          </a:p>
          <a:p>
            <a:pPr marL="685800" indent="-457200">
              <a:lnSpc>
                <a:spcPct val="100000"/>
              </a:lnSpc>
              <a:buFont typeface="Arial" panose="020B0604020202020204" pitchFamily="34" charset="0"/>
              <a:buChar char="•"/>
            </a:pPr>
            <a:r>
              <a:rPr lang="en-US" dirty="0">
                <a:latin typeface="+mn-lt"/>
              </a:rPr>
              <a:t>Random Forest</a:t>
            </a:r>
          </a:p>
          <a:p>
            <a:pPr marL="685800" indent="-457200">
              <a:lnSpc>
                <a:spcPct val="100000"/>
              </a:lnSpc>
              <a:buFont typeface="Arial" panose="020B0604020202020204" pitchFamily="34" charset="0"/>
              <a:buChar char="•"/>
            </a:pPr>
            <a:r>
              <a:rPr lang="en-US" dirty="0">
                <a:latin typeface="+mn-lt"/>
              </a:rPr>
              <a:t>Boosting Classifier</a:t>
            </a:r>
          </a:p>
          <a:p>
            <a:pPr marL="685800" indent="-457200">
              <a:lnSpc>
                <a:spcPct val="100000"/>
              </a:lnSpc>
              <a:buFont typeface="Arial" panose="020B0604020202020204" pitchFamily="34" charset="0"/>
              <a:buChar char="•"/>
            </a:pPr>
            <a:r>
              <a:rPr lang="en-US" dirty="0">
                <a:latin typeface="+mn-lt"/>
              </a:rPr>
              <a:t>Ada Boost</a:t>
            </a:r>
          </a:p>
          <a:p>
            <a:pPr marL="685800" indent="-457200">
              <a:lnSpc>
                <a:spcPct val="100000"/>
              </a:lnSpc>
              <a:buFont typeface="Arial" panose="020B0604020202020204" pitchFamily="34" charset="0"/>
              <a:buChar char="•"/>
            </a:pPr>
            <a:r>
              <a:rPr lang="en-US" dirty="0">
                <a:latin typeface="+mn-lt"/>
              </a:rPr>
              <a:t>Gradient Boost</a:t>
            </a:r>
          </a:p>
          <a:p>
            <a:pPr marL="685800" indent="-457200">
              <a:lnSpc>
                <a:spcPct val="100000"/>
              </a:lnSpc>
              <a:buFont typeface="Arial" panose="020B0604020202020204" pitchFamily="34" charset="0"/>
              <a:buChar char="•"/>
            </a:pPr>
            <a:r>
              <a:rPr lang="en-US" dirty="0">
                <a:latin typeface="+mn-lt"/>
              </a:rPr>
              <a:t>XG Boost</a:t>
            </a:r>
          </a:p>
          <a:p>
            <a:pPr marL="685800" indent="-457200">
              <a:lnSpc>
                <a:spcPct val="100000"/>
              </a:lnSpc>
              <a:buFont typeface="Arial" panose="020B0604020202020204" pitchFamily="34" charset="0"/>
              <a:buChar char="•"/>
            </a:pPr>
            <a:r>
              <a:rPr lang="en-US" dirty="0">
                <a:latin typeface="+mn-lt"/>
              </a:rPr>
              <a:t>Ensemble Learning / Stacking classifier</a:t>
            </a:r>
          </a:p>
          <a:p>
            <a:pPr marL="685800" indent="-457200">
              <a:lnSpc>
                <a:spcPct val="100000"/>
              </a:lnSpc>
              <a:buFont typeface="Arial" panose="020B0604020202020204" pitchFamily="34" charset="0"/>
              <a:buChar char="•"/>
            </a:pPr>
            <a:r>
              <a:rPr lang="en-US" dirty="0">
                <a:latin typeface="+mn-lt"/>
              </a:rPr>
              <a:t>Hyperparameter tuning (Grid Search and Random Search)</a:t>
            </a:r>
          </a:p>
          <a:p>
            <a:endParaRPr lang="en-US" dirty="0"/>
          </a:p>
        </p:txBody>
      </p:sp>
    </p:spTree>
    <p:extLst>
      <p:ext uri="{BB962C8B-B14F-4D97-AF65-F5344CB8AC3E}">
        <p14:creationId xmlns:p14="http://schemas.microsoft.com/office/powerpoint/2010/main" val="2656168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a:bodyPr>
          <a:lstStyle/>
          <a:p>
            <a:pPr algn="ctr"/>
            <a:r>
              <a:rPr lang="en-US" dirty="0"/>
              <a:t>K-Nearest Neighbor</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1170205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4766-665B-46E7-9781-72B46682C31C}"/>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K Nearest Neighbor Algorithm</a:t>
            </a:r>
            <a:br>
              <a:rPr lang="en-US" dirty="0"/>
            </a:br>
            <a:r>
              <a:rPr lang="en-US" dirty="0"/>
              <a:t>- Model baseline performance</a:t>
            </a:r>
          </a:p>
        </p:txBody>
      </p:sp>
      <p:sp>
        <p:nvSpPr>
          <p:cNvPr id="3" name="Text Placeholder 2">
            <a:extLst>
              <a:ext uri="{FF2B5EF4-FFF2-40B4-BE49-F238E27FC236}">
                <a16:creationId xmlns:a16="http://schemas.microsoft.com/office/drawing/2014/main" id="{79458F99-0463-463E-A6CD-D732D6C23668}"/>
              </a:ext>
            </a:extLst>
          </p:cNvPr>
          <p:cNvSpPr>
            <a:spLocks noGrp="1"/>
          </p:cNvSpPr>
          <p:nvPr>
            <p:ph type="body" idx="1"/>
          </p:nvPr>
        </p:nvSpPr>
        <p:spPr/>
        <p:txBody>
          <a:bodyPr/>
          <a:lstStyle/>
          <a:p>
            <a:pPr marL="685800" indent="-457200">
              <a:buFontTx/>
              <a:buChar char="-"/>
            </a:pPr>
            <a:r>
              <a:rPr lang="en-US" dirty="0"/>
              <a:t>Categorical data encoding: quality column</a:t>
            </a:r>
          </a:p>
          <a:p>
            <a:pPr marL="685800" indent="-457200">
              <a:buFontTx/>
              <a:buChar char="-"/>
            </a:pPr>
            <a:r>
              <a:rPr lang="en-US" dirty="0"/>
              <a:t>Split train and test data into 7:3 for model evaluation</a:t>
            </a:r>
          </a:p>
          <a:p>
            <a:pPr marL="685800" indent="-457200">
              <a:buFontTx/>
              <a:buChar char="-"/>
            </a:pPr>
            <a:r>
              <a:rPr lang="en-US" dirty="0"/>
              <a:t>Apply standard scaling</a:t>
            </a:r>
          </a:p>
          <a:p>
            <a:pPr marL="685800" indent="-457200">
              <a:buFontTx/>
              <a:buChar char="-"/>
            </a:pPr>
            <a:r>
              <a:rPr lang="en-US" dirty="0"/>
              <a:t>Fit default model to train data</a:t>
            </a:r>
          </a:p>
          <a:p>
            <a:pPr marL="685800" indent="-457200">
              <a:buFontTx/>
              <a:buChar char="-"/>
            </a:pPr>
            <a:r>
              <a:rPr lang="en-US" dirty="0"/>
              <a:t>Baseline performance:</a:t>
            </a:r>
          </a:p>
          <a:p>
            <a:pPr marL="685800" indent="-457200">
              <a:buFontTx/>
              <a:buChar char="-"/>
            </a:pPr>
            <a:endParaRPr lang="en-US" dirty="0"/>
          </a:p>
        </p:txBody>
      </p:sp>
      <p:pic>
        <p:nvPicPr>
          <p:cNvPr id="5" name="Picture 4">
            <a:extLst>
              <a:ext uri="{FF2B5EF4-FFF2-40B4-BE49-F238E27FC236}">
                <a16:creationId xmlns:a16="http://schemas.microsoft.com/office/drawing/2014/main" id="{C1FB244C-3EFD-4564-8608-5023371707A1}"/>
              </a:ext>
            </a:extLst>
          </p:cNvPr>
          <p:cNvPicPr>
            <a:picLocks noChangeAspect="1"/>
          </p:cNvPicPr>
          <p:nvPr/>
        </p:nvPicPr>
        <p:blipFill>
          <a:blip r:embed="rId2"/>
          <a:stretch>
            <a:fillRect/>
          </a:stretch>
        </p:blipFill>
        <p:spPr>
          <a:xfrm>
            <a:off x="1536185" y="4157900"/>
            <a:ext cx="3867690" cy="1848108"/>
          </a:xfrm>
          <a:prstGeom prst="rect">
            <a:avLst/>
          </a:prstGeom>
        </p:spPr>
      </p:pic>
      <p:pic>
        <p:nvPicPr>
          <p:cNvPr id="7" name="Picture 6">
            <a:extLst>
              <a:ext uri="{FF2B5EF4-FFF2-40B4-BE49-F238E27FC236}">
                <a16:creationId xmlns:a16="http://schemas.microsoft.com/office/drawing/2014/main" id="{5C546AFF-6A98-45F9-919E-577BA2CF4617}"/>
              </a:ext>
            </a:extLst>
          </p:cNvPr>
          <p:cNvPicPr>
            <a:picLocks noChangeAspect="1"/>
          </p:cNvPicPr>
          <p:nvPr/>
        </p:nvPicPr>
        <p:blipFill>
          <a:blip r:embed="rId3"/>
          <a:stretch>
            <a:fillRect/>
          </a:stretch>
        </p:blipFill>
        <p:spPr>
          <a:xfrm>
            <a:off x="6254466" y="4691374"/>
            <a:ext cx="2124371" cy="781159"/>
          </a:xfrm>
          <a:prstGeom prst="rect">
            <a:avLst/>
          </a:prstGeom>
        </p:spPr>
      </p:pic>
    </p:spTree>
    <p:extLst>
      <p:ext uri="{BB962C8B-B14F-4D97-AF65-F5344CB8AC3E}">
        <p14:creationId xmlns:p14="http://schemas.microsoft.com/office/powerpoint/2010/main" val="151663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962D-09D9-4CC0-BD03-A14B991694A3}"/>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K Nearest Neighbor Algorithm</a:t>
            </a:r>
            <a:br>
              <a:rPr lang="en-US" dirty="0"/>
            </a:br>
            <a:r>
              <a:rPr lang="en-US" dirty="0"/>
              <a:t>- Hyperparameter tuning with </a:t>
            </a:r>
            <a:r>
              <a:rPr lang="en-US" dirty="0" err="1"/>
              <a:t>GridSearchCV</a:t>
            </a:r>
            <a:endParaRPr lang="en-US" dirty="0"/>
          </a:p>
        </p:txBody>
      </p:sp>
      <p:pic>
        <p:nvPicPr>
          <p:cNvPr id="9" name="Picture 8">
            <a:extLst>
              <a:ext uri="{FF2B5EF4-FFF2-40B4-BE49-F238E27FC236}">
                <a16:creationId xmlns:a16="http://schemas.microsoft.com/office/drawing/2014/main" id="{837D1048-A97F-4D90-BB9A-4C756941C807}"/>
              </a:ext>
            </a:extLst>
          </p:cNvPr>
          <p:cNvPicPr>
            <a:picLocks noChangeAspect="1"/>
          </p:cNvPicPr>
          <p:nvPr/>
        </p:nvPicPr>
        <p:blipFill>
          <a:blip r:embed="rId3"/>
          <a:stretch>
            <a:fillRect/>
          </a:stretch>
        </p:blipFill>
        <p:spPr>
          <a:xfrm>
            <a:off x="2743450" y="2247629"/>
            <a:ext cx="6916115" cy="3886742"/>
          </a:xfrm>
          <a:prstGeom prst="rect">
            <a:avLst/>
          </a:prstGeom>
        </p:spPr>
      </p:pic>
      <p:sp>
        <p:nvSpPr>
          <p:cNvPr id="10" name="TextBox 9">
            <a:extLst>
              <a:ext uri="{FF2B5EF4-FFF2-40B4-BE49-F238E27FC236}">
                <a16:creationId xmlns:a16="http://schemas.microsoft.com/office/drawing/2014/main" id="{96D522BD-6B42-48EB-8617-F479D55ACF75}"/>
              </a:ext>
            </a:extLst>
          </p:cNvPr>
          <p:cNvSpPr txBox="1"/>
          <p:nvPr/>
        </p:nvSpPr>
        <p:spPr>
          <a:xfrm>
            <a:off x="1606061" y="1673495"/>
            <a:ext cx="8979877" cy="523220"/>
          </a:xfrm>
          <a:prstGeom prst="rect">
            <a:avLst/>
          </a:prstGeom>
          <a:noFill/>
        </p:spPr>
        <p:txBody>
          <a:bodyPr wrap="square" rtlCol="0">
            <a:spAutoFit/>
          </a:bodyPr>
          <a:lstStyle/>
          <a:p>
            <a:pPr algn="ctr"/>
            <a:r>
              <a:rPr lang="en-US" b="0" i="0" dirty="0">
                <a:solidFill>
                  <a:srgbClr val="000000"/>
                </a:solidFill>
                <a:effectLst/>
                <a:latin typeface="Helvetica Neue"/>
              </a:rPr>
              <a:t>The best accuracy after grid search is 75.8% </a:t>
            </a:r>
          </a:p>
          <a:p>
            <a:pPr algn="ctr"/>
            <a:r>
              <a:rPr lang="en-US" b="0" i="0" dirty="0">
                <a:solidFill>
                  <a:srgbClr val="000000"/>
                </a:solidFill>
                <a:effectLst/>
                <a:latin typeface="Helvetica Neue"/>
              </a:rPr>
              <a:t>with metric='</a:t>
            </a:r>
            <a:r>
              <a:rPr lang="en-US" b="0" i="0" dirty="0" err="1">
                <a:solidFill>
                  <a:srgbClr val="000000"/>
                </a:solidFill>
                <a:effectLst/>
                <a:latin typeface="Helvetica Neue"/>
              </a:rPr>
              <a:t>manhattan</a:t>
            </a:r>
            <a:r>
              <a:rPr lang="en-US" b="0" i="0" dirty="0">
                <a:solidFill>
                  <a:srgbClr val="000000"/>
                </a:solidFill>
                <a:effectLst/>
                <a:latin typeface="Helvetica Neue"/>
              </a:rPr>
              <a:t>', </a:t>
            </a:r>
            <a:r>
              <a:rPr lang="en-US" b="0" i="0" dirty="0" err="1">
                <a:solidFill>
                  <a:srgbClr val="000000"/>
                </a:solidFill>
                <a:effectLst/>
                <a:latin typeface="Helvetica Neue"/>
              </a:rPr>
              <a:t>n_neighbors</a:t>
            </a:r>
            <a:r>
              <a:rPr lang="en-US" b="0" i="0" dirty="0">
                <a:solidFill>
                  <a:srgbClr val="000000"/>
                </a:solidFill>
                <a:effectLst/>
                <a:latin typeface="Helvetica Neue"/>
              </a:rPr>
              <a:t>=17, and weights='uniform'.</a:t>
            </a:r>
            <a:endParaRPr lang="en-US" dirty="0"/>
          </a:p>
        </p:txBody>
      </p:sp>
    </p:spTree>
    <p:extLst>
      <p:ext uri="{BB962C8B-B14F-4D97-AF65-F5344CB8AC3E}">
        <p14:creationId xmlns:p14="http://schemas.microsoft.com/office/powerpoint/2010/main" val="776781210"/>
      </p:ext>
    </p:extLst>
  </p:cSld>
  <p:clrMapOvr>
    <a:overrideClrMapping bg1="lt1" tx1="dk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778C-9188-47BB-9EE9-5DFAB3093646}"/>
              </a:ext>
            </a:extLst>
          </p:cNvPr>
          <p:cNvSpPr>
            <a:spLocks noGrp="1"/>
          </p:cNvSpPr>
          <p:nvPr>
            <p:ph type="title"/>
          </p:nvPr>
        </p:nvSpPr>
        <p:spPr>
          <a:xfrm>
            <a:off x="838200" y="384580"/>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K Nearest Neighbor Algorithm</a:t>
            </a:r>
            <a:br>
              <a:rPr lang="en-US" dirty="0"/>
            </a:br>
            <a:r>
              <a:rPr lang="en-US" dirty="0"/>
              <a:t>- </a:t>
            </a:r>
            <a:r>
              <a:rPr lang="en-US" sz="3200" dirty="0"/>
              <a:t>Model Performance Evaluation </a:t>
            </a:r>
            <a:endParaRPr lang="en-US" dirty="0"/>
          </a:p>
        </p:txBody>
      </p:sp>
      <p:sp>
        <p:nvSpPr>
          <p:cNvPr id="6" name="TextBox 5">
            <a:extLst>
              <a:ext uri="{FF2B5EF4-FFF2-40B4-BE49-F238E27FC236}">
                <a16:creationId xmlns:a16="http://schemas.microsoft.com/office/drawing/2014/main" id="{089932A8-6548-4EF1-BCCB-82B4BAE82D71}"/>
              </a:ext>
            </a:extLst>
          </p:cNvPr>
          <p:cNvSpPr txBox="1"/>
          <p:nvPr/>
        </p:nvSpPr>
        <p:spPr>
          <a:xfrm>
            <a:off x="2045676" y="1494830"/>
            <a:ext cx="3302981" cy="738664"/>
          </a:xfrm>
          <a:prstGeom prst="rect">
            <a:avLst/>
          </a:prstGeom>
          <a:noFill/>
        </p:spPr>
        <p:txBody>
          <a:bodyPr wrap="square" rtlCol="0">
            <a:spAutoFit/>
          </a:bodyPr>
          <a:lstStyle/>
          <a:p>
            <a:r>
              <a:rPr lang="en-US" b="1" i="0" dirty="0">
                <a:solidFill>
                  <a:srgbClr val="000000"/>
                </a:solidFill>
                <a:effectLst/>
                <a:latin typeface="Helvetica Neue"/>
              </a:rPr>
              <a:t>AUC (Area Under Curve)       </a:t>
            </a:r>
          </a:p>
          <a:p>
            <a:r>
              <a:rPr lang="en-US" b="1" i="0" dirty="0">
                <a:solidFill>
                  <a:srgbClr val="000000"/>
                </a:solidFill>
                <a:effectLst/>
                <a:latin typeface="Helvetica Neue"/>
              </a:rPr>
              <a:t>AUC = 0.8530621389719518</a:t>
            </a:r>
          </a:p>
          <a:p>
            <a:endParaRPr lang="en-US" dirty="0"/>
          </a:p>
        </p:txBody>
      </p:sp>
      <p:pic>
        <p:nvPicPr>
          <p:cNvPr id="8" name="Picture 7">
            <a:extLst>
              <a:ext uri="{FF2B5EF4-FFF2-40B4-BE49-F238E27FC236}">
                <a16:creationId xmlns:a16="http://schemas.microsoft.com/office/drawing/2014/main" id="{9C22A61E-305A-45E7-9E37-4E7FF75B3F99}"/>
              </a:ext>
            </a:extLst>
          </p:cNvPr>
          <p:cNvPicPr>
            <a:picLocks noChangeAspect="1"/>
          </p:cNvPicPr>
          <p:nvPr/>
        </p:nvPicPr>
        <p:blipFill>
          <a:blip r:embed="rId2"/>
          <a:stretch>
            <a:fillRect/>
          </a:stretch>
        </p:blipFill>
        <p:spPr>
          <a:xfrm>
            <a:off x="1477103" y="4093266"/>
            <a:ext cx="3302980" cy="2233444"/>
          </a:xfrm>
          <a:prstGeom prst="rect">
            <a:avLst/>
          </a:prstGeom>
        </p:spPr>
      </p:pic>
      <p:pic>
        <p:nvPicPr>
          <p:cNvPr id="11" name="Picture 10">
            <a:extLst>
              <a:ext uri="{FF2B5EF4-FFF2-40B4-BE49-F238E27FC236}">
                <a16:creationId xmlns:a16="http://schemas.microsoft.com/office/drawing/2014/main" id="{89DF8526-C4E6-4F25-8C5F-5CC37245DC8E}"/>
              </a:ext>
            </a:extLst>
          </p:cNvPr>
          <p:cNvPicPr>
            <a:picLocks noChangeAspect="1"/>
          </p:cNvPicPr>
          <p:nvPr/>
        </p:nvPicPr>
        <p:blipFill>
          <a:blip r:embed="rId3"/>
          <a:stretch>
            <a:fillRect/>
          </a:stretch>
        </p:blipFill>
        <p:spPr>
          <a:xfrm>
            <a:off x="1638300" y="2035951"/>
            <a:ext cx="2927837" cy="2061655"/>
          </a:xfrm>
          <a:prstGeom prst="rect">
            <a:avLst/>
          </a:prstGeom>
        </p:spPr>
      </p:pic>
      <p:pic>
        <p:nvPicPr>
          <p:cNvPr id="13" name="Picture 12">
            <a:extLst>
              <a:ext uri="{FF2B5EF4-FFF2-40B4-BE49-F238E27FC236}">
                <a16:creationId xmlns:a16="http://schemas.microsoft.com/office/drawing/2014/main" id="{F5EFC61C-FAF3-4E2D-94CC-2EFE63186C30}"/>
              </a:ext>
            </a:extLst>
          </p:cNvPr>
          <p:cNvPicPr>
            <a:picLocks noChangeAspect="1"/>
          </p:cNvPicPr>
          <p:nvPr/>
        </p:nvPicPr>
        <p:blipFill>
          <a:blip r:embed="rId4"/>
          <a:stretch>
            <a:fillRect/>
          </a:stretch>
        </p:blipFill>
        <p:spPr>
          <a:xfrm>
            <a:off x="5178668" y="2126576"/>
            <a:ext cx="6175132" cy="3933380"/>
          </a:xfrm>
          <a:prstGeom prst="rect">
            <a:avLst/>
          </a:prstGeom>
        </p:spPr>
      </p:pic>
    </p:spTree>
    <p:extLst>
      <p:ext uri="{BB962C8B-B14F-4D97-AF65-F5344CB8AC3E}">
        <p14:creationId xmlns:p14="http://schemas.microsoft.com/office/powerpoint/2010/main" val="3046668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a:bodyPr>
          <a:lstStyle/>
          <a:p>
            <a:pPr algn="ctr"/>
            <a:r>
              <a:rPr lang="en-US" dirty="0"/>
              <a:t>Naïve Bayes</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564887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289E-A3A4-472D-85AD-201B2E6E7F9C}"/>
              </a:ext>
            </a:extLst>
          </p:cNvPr>
          <p:cNvSpPr>
            <a:spLocks noGrp="1"/>
          </p:cNvSpPr>
          <p:nvPr>
            <p:ph type="title"/>
          </p:nvPr>
        </p:nvSpPr>
        <p:spPr/>
        <p:txBody>
          <a:bodyPr>
            <a:normAutofit fontScale="90000"/>
          </a:bodyPr>
          <a:lstStyle/>
          <a:p>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Naive Bayes Classifier Algorithm</a:t>
            </a:r>
            <a:br>
              <a:rPr lang="en-US" dirty="0"/>
            </a:br>
            <a:r>
              <a:rPr lang="en-US" dirty="0"/>
              <a:t>- With estimator </a:t>
            </a:r>
            <a:r>
              <a:rPr lang="en-US" b="1" i="1" u="sng" dirty="0" err="1"/>
              <a:t>BernoulliNB</a:t>
            </a:r>
            <a:br>
              <a:rPr lang="en-US" dirty="0"/>
            </a:br>
            <a:r>
              <a:rPr lang="en-US" dirty="0"/>
              <a:t>- Model baseline performance</a:t>
            </a:r>
          </a:p>
        </p:txBody>
      </p:sp>
      <p:sp>
        <p:nvSpPr>
          <p:cNvPr id="3" name="Text Placeholder 2">
            <a:extLst>
              <a:ext uri="{FF2B5EF4-FFF2-40B4-BE49-F238E27FC236}">
                <a16:creationId xmlns:a16="http://schemas.microsoft.com/office/drawing/2014/main" id="{ACDBC0FC-545E-4442-A7C1-31EC31F62833}"/>
              </a:ext>
            </a:extLst>
          </p:cNvPr>
          <p:cNvSpPr>
            <a:spLocks noGrp="1"/>
          </p:cNvSpPr>
          <p:nvPr>
            <p:ph type="body" idx="1"/>
          </p:nvPr>
        </p:nvSpPr>
        <p:spPr/>
        <p:txBody>
          <a:bodyPr/>
          <a:lstStyle/>
          <a:p>
            <a:pPr marL="685800" indent="-457200">
              <a:buFont typeface="Arial" panose="020B0604020202020204" pitchFamily="34" charset="0"/>
              <a:buChar char="•"/>
            </a:pPr>
            <a:r>
              <a:rPr lang="en-US" dirty="0"/>
              <a:t>Categorical data encoding: quality column</a:t>
            </a:r>
          </a:p>
          <a:p>
            <a:pPr marL="685800" indent="-457200">
              <a:buFont typeface="Arial" panose="020B0604020202020204" pitchFamily="34" charset="0"/>
              <a:buChar char="•"/>
            </a:pPr>
            <a:r>
              <a:rPr lang="en-US" dirty="0"/>
              <a:t>Split train and test data into 7:3 for model evaluation</a:t>
            </a:r>
          </a:p>
          <a:p>
            <a:pPr marL="685800" indent="-457200">
              <a:buFont typeface="Arial" panose="020B0604020202020204" pitchFamily="34" charset="0"/>
              <a:buChar char="•"/>
            </a:pPr>
            <a:r>
              <a:rPr lang="en-US" dirty="0"/>
              <a:t>Apply standard scaling</a:t>
            </a:r>
          </a:p>
          <a:p>
            <a:pPr marL="685800" indent="-457200">
              <a:buFontTx/>
              <a:buChar char="-"/>
            </a:pPr>
            <a:r>
              <a:rPr lang="en-US" dirty="0"/>
              <a:t>Fit default model to train data</a:t>
            </a:r>
          </a:p>
          <a:p>
            <a:pPr marL="685800" indent="-457200">
              <a:buFontTx/>
              <a:buChar char="-"/>
            </a:pPr>
            <a:r>
              <a:rPr lang="en-US" dirty="0"/>
              <a:t>Baseline performance:</a:t>
            </a:r>
          </a:p>
          <a:p>
            <a:pPr marL="685800" indent="-457200">
              <a:buFont typeface="Arial" panose="020B0604020202020204" pitchFamily="34" charset="0"/>
              <a:buChar char="•"/>
            </a:pPr>
            <a:endParaRPr lang="en-US" dirty="0"/>
          </a:p>
          <a:p>
            <a:endParaRPr lang="en-US" dirty="0"/>
          </a:p>
        </p:txBody>
      </p:sp>
      <p:pic>
        <p:nvPicPr>
          <p:cNvPr id="9" name="Picture 8">
            <a:extLst>
              <a:ext uri="{FF2B5EF4-FFF2-40B4-BE49-F238E27FC236}">
                <a16:creationId xmlns:a16="http://schemas.microsoft.com/office/drawing/2014/main" id="{4AC25384-CCB8-4C8C-A93F-EA86C3BA808D}"/>
              </a:ext>
            </a:extLst>
          </p:cNvPr>
          <p:cNvPicPr>
            <a:picLocks noChangeAspect="1"/>
          </p:cNvPicPr>
          <p:nvPr/>
        </p:nvPicPr>
        <p:blipFill>
          <a:blip r:embed="rId2"/>
          <a:stretch>
            <a:fillRect/>
          </a:stretch>
        </p:blipFill>
        <p:spPr>
          <a:xfrm>
            <a:off x="1035747" y="4001293"/>
            <a:ext cx="4734615" cy="2175669"/>
          </a:xfrm>
          <a:prstGeom prst="rect">
            <a:avLst/>
          </a:prstGeom>
        </p:spPr>
      </p:pic>
      <p:pic>
        <p:nvPicPr>
          <p:cNvPr id="11" name="Picture 10">
            <a:extLst>
              <a:ext uri="{FF2B5EF4-FFF2-40B4-BE49-F238E27FC236}">
                <a16:creationId xmlns:a16="http://schemas.microsoft.com/office/drawing/2014/main" id="{3C34D85E-A752-47BB-91FC-CCA34A8863C0}"/>
              </a:ext>
            </a:extLst>
          </p:cNvPr>
          <p:cNvPicPr>
            <a:picLocks noChangeAspect="1"/>
          </p:cNvPicPr>
          <p:nvPr/>
        </p:nvPicPr>
        <p:blipFill>
          <a:blip r:embed="rId3"/>
          <a:stretch>
            <a:fillRect/>
          </a:stretch>
        </p:blipFill>
        <p:spPr>
          <a:xfrm>
            <a:off x="6096000" y="4750942"/>
            <a:ext cx="1819529" cy="676369"/>
          </a:xfrm>
          <a:prstGeom prst="rect">
            <a:avLst/>
          </a:prstGeom>
        </p:spPr>
      </p:pic>
    </p:spTree>
    <p:extLst>
      <p:ext uri="{BB962C8B-B14F-4D97-AF65-F5344CB8AC3E}">
        <p14:creationId xmlns:p14="http://schemas.microsoft.com/office/powerpoint/2010/main" val="874939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4EAE-D23F-4429-87C4-95C4BD1106AB}"/>
              </a:ext>
            </a:extLst>
          </p:cNvPr>
          <p:cNvSpPr>
            <a:spLocks noGrp="1"/>
          </p:cNvSpPr>
          <p:nvPr>
            <p:ph type="title"/>
          </p:nvPr>
        </p:nvSpPr>
        <p:spPr>
          <a:xfrm>
            <a:off x="838200" y="365125"/>
            <a:ext cx="10515600" cy="1803644"/>
          </a:xfrm>
        </p:spPr>
        <p:txBody>
          <a:bodyPr>
            <a:normAutofit fontScale="90000"/>
          </a:bodyPr>
          <a:lstStyle/>
          <a:p>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Naive Bayes Classifier Algorithm</a:t>
            </a:r>
            <a:br>
              <a:rPr lang="en-US" dirty="0"/>
            </a:br>
            <a:r>
              <a:rPr lang="en-US" dirty="0"/>
              <a:t>- With estimator </a:t>
            </a:r>
            <a:r>
              <a:rPr lang="en-US" b="1" i="1" u="sng" dirty="0" err="1"/>
              <a:t>BernoulliNB</a:t>
            </a:r>
            <a:br>
              <a:rPr lang="en-US" dirty="0"/>
            </a:br>
            <a:r>
              <a:rPr lang="en-US" dirty="0"/>
              <a:t>- Hyperparameter tuning and Evaluation</a:t>
            </a:r>
            <a:br>
              <a:rPr lang="en-US" dirty="0"/>
            </a:br>
            <a:endParaRPr lang="en-US" dirty="0"/>
          </a:p>
        </p:txBody>
      </p:sp>
      <p:sp>
        <p:nvSpPr>
          <p:cNvPr id="3" name="Text Placeholder 2">
            <a:extLst>
              <a:ext uri="{FF2B5EF4-FFF2-40B4-BE49-F238E27FC236}">
                <a16:creationId xmlns:a16="http://schemas.microsoft.com/office/drawing/2014/main" id="{186EB665-01D1-4BCA-A043-4B6901BFCE59}"/>
              </a:ext>
            </a:extLst>
          </p:cNvPr>
          <p:cNvSpPr>
            <a:spLocks noGrp="1"/>
          </p:cNvSpPr>
          <p:nvPr>
            <p:ph type="body" idx="1"/>
          </p:nvPr>
        </p:nvSpPr>
        <p:spPr/>
        <p:txBody>
          <a:bodyPr/>
          <a:lstStyle/>
          <a:p>
            <a:r>
              <a:rPr lang="en-US" b="0" i="0" dirty="0">
                <a:solidFill>
                  <a:srgbClr val="000000"/>
                </a:solidFill>
                <a:effectLst/>
                <a:latin typeface="Helvetica Neue"/>
              </a:rPr>
              <a:t>We can get the best accuracy 72.8% </a:t>
            </a:r>
          </a:p>
          <a:p>
            <a:r>
              <a:rPr lang="en-US" b="0" i="0" dirty="0">
                <a:solidFill>
                  <a:srgbClr val="000000"/>
                </a:solidFill>
                <a:effectLst/>
                <a:latin typeface="Helvetica Neue"/>
              </a:rPr>
              <a:t>with the best parameter "alpha" 0.01.             </a:t>
            </a:r>
            <a:endParaRPr lang="en-US" dirty="0"/>
          </a:p>
        </p:txBody>
      </p:sp>
      <p:pic>
        <p:nvPicPr>
          <p:cNvPr id="7" name="Picture 6">
            <a:extLst>
              <a:ext uri="{FF2B5EF4-FFF2-40B4-BE49-F238E27FC236}">
                <a16:creationId xmlns:a16="http://schemas.microsoft.com/office/drawing/2014/main" id="{B2AA98D0-7318-430A-B00B-F1FCEC75EEBB}"/>
              </a:ext>
            </a:extLst>
          </p:cNvPr>
          <p:cNvPicPr>
            <a:picLocks noChangeAspect="1"/>
          </p:cNvPicPr>
          <p:nvPr/>
        </p:nvPicPr>
        <p:blipFill>
          <a:blip r:embed="rId2"/>
          <a:stretch>
            <a:fillRect/>
          </a:stretch>
        </p:blipFill>
        <p:spPr>
          <a:xfrm>
            <a:off x="1002323" y="3399692"/>
            <a:ext cx="5906324" cy="1886213"/>
          </a:xfrm>
          <a:prstGeom prst="rect">
            <a:avLst/>
          </a:prstGeom>
        </p:spPr>
      </p:pic>
      <p:sp>
        <p:nvSpPr>
          <p:cNvPr id="13" name="TextBox 12">
            <a:extLst>
              <a:ext uri="{FF2B5EF4-FFF2-40B4-BE49-F238E27FC236}">
                <a16:creationId xmlns:a16="http://schemas.microsoft.com/office/drawing/2014/main" id="{E67970D8-B0B3-404B-9B0E-95AD27C68052}"/>
              </a:ext>
            </a:extLst>
          </p:cNvPr>
          <p:cNvSpPr txBox="1"/>
          <p:nvPr/>
        </p:nvSpPr>
        <p:spPr>
          <a:xfrm>
            <a:off x="8551985" y="1517848"/>
            <a:ext cx="2801815" cy="307777"/>
          </a:xfrm>
          <a:prstGeom prst="rect">
            <a:avLst/>
          </a:prstGeom>
          <a:noFill/>
        </p:spPr>
        <p:txBody>
          <a:bodyPr wrap="square" rtlCol="0">
            <a:spAutoFit/>
          </a:bodyPr>
          <a:lstStyle/>
          <a:p>
            <a:r>
              <a:rPr lang="en-US" dirty="0"/>
              <a:t>AUC = 0.8021078270437181</a:t>
            </a:r>
          </a:p>
        </p:txBody>
      </p:sp>
      <p:pic>
        <p:nvPicPr>
          <p:cNvPr id="16" name="Picture 15">
            <a:extLst>
              <a:ext uri="{FF2B5EF4-FFF2-40B4-BE49-F238E27FC236}">
                <a16:creationId xmlns:a16="http://schemas.microsoft.com/office/drawing/2014/main" id="{24860DF0-FED8-4F90-BFE5-1E7B182CCED3}"/>
              </a:ext>
            </a:extLst>
          </p:cNvPr>
          <p:cNvPicPr>
            <a:picLocks noChangeAspect="1"/>
          </p:cNvPicPr>
          <p:nvPr/>
        </p:nvPicPr>
        <p:blipFill>
          <a:blip r:embed="rId3"/>
          <a:stretch>
            <a:fillRect/>
          </a:stretch>
        </p:blipFill>
        <p:spPr>
          <a:xfrm>
            <a:off x="8047513" y="1825625"/>
            <a:ext cx="3042518" cy="2168603"/>
          </a:xfrm>
          <a:prstGeom prst="rect">
            <a:avLst/>
          </a:prstGeom>
        </p:spPr>
      </p:pic>
      <p:pic>
        <p:nvPicPr>
          <p:cNvPr id="18" name="Picture 17">
            <a:extLst>
              <a:ext uri="{FF2B5EF4-FFF2-40B4-BE49-F238E27FC236}">
                <a16:creationId xmlns:a16="http://schemas.microsoft.com/office/drawing/2014/main" id="{201AAE8E-6C6B-4304-99A4-E7F535645B44}"/>
              </a:ext>
            </a:extLst>
          </p:cNvPr>
          <p:cNvPicPr>
            <a:picLocks noChangeAspect="1"/>
          </p:cNvPicPr>
          <p:nvPr/>
        </p:nvPicPr>
        <p:blipFill>
          <a:blip r:embed="rId4"/>
          <a:stretch>
            <a:fillRect/>
          </a:stretch>
        </p:blipFill>
        <p:spPr>
          <a:xfrm>
            <a:off x="8047513" y="4015426"/>
            <a:ext cx="3079086" cy="2168603"/>
          </a:xfrm>
          <a:prstGeom prst="rect">
            <a:avLst/>
          </a:prstGeom>
        </p:spPr>
      </p:pic>
    </p:spTree>
    <p:extLst>
      <p:ext uri="{BB962C8B-B14F-4D97-AF65-F5344CB8AC3E}">
        <p14:creationId xmlns:p14="http://schemas.microsoft.com/office/powerpoint/2010/main" val="4109174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2238B9-4219-47A2-B187-7F6E29B2BA45}"/>
              </a:ext>
            </a:extLst>
          </p:cNvPr>
          <p:cNvSpPr/>
          <p:nvPr/>
        </p:nvSpPr>
        <p:spPr>
          <a:xfrm>
            <a:off x="713363" y="2064680"/>
            <a:ext cx="5306438" cy="4112282"/>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AC4F05D-B33D-4875-B3CF-C34568B4B95F}"/>
              </a:ext>
            </a:extLst>
          </p:cNvPr>
          <p:cNvSpPr>
            <a:spLocks noGrp="1"/>
          </p:cNvSpPr>
          <p:nvPr>
            <p:ph type="title"/>
          </p:nvPr>
        </p:nvSpPr>
        <p:spPr>
          <a:xfrm>
            <a:off x="838200" y="365125"/>
            <a:ext cx="10515600" cy="1325563"/>
          </a:xfrm>
        </p:spPr>
        <p:txBody>
          <a:bodyPr wrap="square" anchor="ctr">
            <a:normAutofit/>
          </a:bodyPr>
          <a:lstStyle/>
          <a:p>
            <a:pPr>
              <a:buSzPts val="3200"/>
            </a:pP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Wine</a:t>
            </a:r>
          </a:p>
        </p:txBody>
      </p:sp>
      <p:sp>
        <p:nvSpPr>
          <p:cNvPr id="3" name="Text Placeholder 2">
            <a:extLst>
              <a:ext uri="{FF2B5EF4-FFF2-40B4-BE49-F238E27FC236}">
                <a16:creationId xmlns:a16="http://schemas.microsoft.com/office/drawing/2014/main" id="{E1906541-2734-457D-94D0-02845F789EEE}"/>
              </a:ext>
            </a:extLst>
          </p:cNvPr>
          <p:cNvSpPr>
            <a:spLocks noGrp="1"/>
          </p:cNvSpPr>
          <p:nvPr>
            <p:ph type="body" idx="1"/>
          </p:nvPr>
        </p:nvSpPr>
        <p:spPr>
          <a:xfrm>
            <a:off x="838200" y="1825625"/>
            <a:ext cx="5181600" cy="4351338"/>
          </a:xfrm>
        </p:spPr>
        <p:txBody>
          <a:bodyPr wrap="square" anchor="t">
            <a:normAutofit/>
          </a:bodyPr>
          <a:lstStyle/>
          <a:p>
            <a:pPr>
              <a:spcAft>
                <a:spcPts val="600"/>
              </a:spcAft>
            </a:pPr>
            <a:endParaRPr lang="en-US" sz="2400" dirty="0"/>
          </a:p>
          <a:p>
            <a:pPr marL="0" indent="0">
              <a:spcAft>
                <a:spcPts val="600"/>
              </a:spcAft>
              <a:buNone/>
            </a:pPr>
            <a:r>
              <a:rPr lang="en-US" sz="2400" dirty="0"/>
              <a:t>Wine is an alcoholic beverage made with the fermented juice of grapes</a:t>
            </a:r>
          </a:p>
          <a:p>
            <a:pPr marL="0" indent="0">
              <a:spcAft>
                <a:spcPts val="600"/>
              </a:spcAft>
              <a:buNone/>
            </a:pPr>
            <a:endParaRPr lang="en-US" sz="2400" dirty="0"/>
          </a:p>
          <a:p>
            <a:pPr marL="0" indent="0">
              <a:spcAft>
                <a:spcPts val="600"/>
              </a:spcAft>
              <a:buNone/>
            </a:pPr>
            <a:r>
              <a:rPr lang="en-US" sz="2400" dirty="0"/>
              <a:t>Four Types of Wine</a:t>
            </a:r>
          </a:p>
          <a:p>
            <a:pPr>
              <a:spcAft>
                <a:spcPts val="600"/>
              </a:spcAft>
              <a:buFont typeface="Arial" panose="020B0604020202020204" pitchFamily="34" charset="0"/>
              <a:buChar char="•"/>
            </a:pPr>
            <a:r>
              <a:rPr lang="en-US" sz="2400" dirty="0"/>
              <a:t>Red wine</a:t>
            </a:r>
          </a:p>
          <a:p>
            <a:pPr>
              <a:spcAft>
                <a:spcPts val="600"/>
              </a:spcAft>
              <a:buFont typeface="Arial" panose="020B0604020202020204" pitchFamily="34" charset="0"/>
              <a:buChar char="•"/>
            </a:pPr>
            <a:r>
              <a:rPr lang="en-US" sz="2400" dirty="0"/>
              <a:t>White wine</a:t>
            </a:r>
          </a:p>
          <a:p>
            <a:pPr>
              <a:spcAft>
                <a:spcPts val="600"/>
              </a:spcAft>
              <a:buFont typeface="Arial" panose="020B0604020202020204" pitchFamily="34" charset="0"/>
              <a:buChar char="•"/>
            </a:pPr>
            <a:r>
              <a:rPr lang="en-US" sz="2400" dirty="0"/>
              <a:t>Rose wine</a:t>
            </a:r>
          </a:p>
          <a:p>
            <a:pPr>
              <a:spcAft>
                <a:spcPts val="600"/>
              </a:spcAft>
              <a:buFont typeface="Arial" panose="020B0604020202020204" pitchFamily="34" charset="0"/>
              <a:buChar char="•"/>
            </a:pPr>
            <a:r>
              <a:rPr lang="en-US" sz="2400" dirty="0"/>
              <a:t>Sparkling wines/champagne.</a:t>
            </a:r>
          </a:p>
          <a:p>
            <a:pPr>
              <a:spcAft>
                <a:spcPts val="600"/>
              </a:spcAft>
            </a:pPr>
            <a:endParaRPr lang="en-US" sz="2400" dirty="0"/>
          </a:p>
        </p:txBody>
      </p:sp>
      <p:sp>
        <p:nvSpPr>
          <p:cNvPr id="14" name="Text Placeholder 3">
            <a:extLst>
              <a:ext uri="{FF2B5EF4-FFF2-40B4-BE49-F238E27FC236}">
                <a16:creationId xmlns:a16="http://schemas.microsoft.com/office/drawing/2014/main" id="{4A61F94E-D621-41F3-8407-0B5CE72EB898}"/>
              </a:ext>
            </a:extLst>
          </p:cNvPr>
          <p:cNvSpPr>
            <a:spLocks noGrp="1"/>
          </p:cNvSpPr>
          <p:nvPr>
            <p:ph type="body" idx="2"/>
          </p:nvPr>
        </p:nvSpPr>
        <p:spPr>
          <a:xfrm>
            <a:off x="6255622" y="2064681"/>
            <a:ext cx="5098178" cy="4112281"/>
          </a:xfrm>
        </p:spPr>
        <p:txBody>
          <a:bodyPr/>
          <a:lstStyle/>
          <a:p>
            <a:endParaRPr lang="en-US" dirty="0"/>
          </a:p>
        </p:txBody>
      </p:sp>
      <p:pic>
        <p:nvPicPr>
          <p:cNvPr id="9" name="Picture 8" descr="A picture containing glass&#10;&#10;Description automatically generated">
            <a:extLst>
              <a:ext uri="{FF2B5EF4-FFF2-40B4-BE49-F238E27FC236}">
                <a16:creationId xmlns:a16="http://schemas.microsoft.com/office/drawing/2014/main" id="{F928E5C5-03BD-4CB0-864C-8B3A855E6180}"/>
              </a:ext>
            </a:extLst>
          </p:cNvPr>
          <p:cNvPicPr/>
          <p:nvPr/>
        </p:nvPicPr>
        <p:blipFill>
          <a:blip r:embed="rId2">
            <a:extLst>
              <a:ext uri="{28A0092B-C50C-407E-A947-70E740481C1C}">
                <a14:useLocalDpi xmlns:a14="http://schemas.microsoft.com/office/drawing/2010/main" val="0"/>
              </a:ext>
            </a:extLst>
          </a:blip>
          <a:stretch>
            <a:fillRect/>
          </a:stretch>
        </p:blipFill>
        <p:spPr>
          <a:xfrm>
            <a:off x="6255622" y="2064683"/>
            <a:ext cx="5098178" cy="4112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7583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71586-3D02-45BD-910B-C1E9E8324B07}"/>
              </a:ext>
            </a:extLst>
          </p:cNvPr>
          <p:cNvSpPr>
            <a:spLocks noGrp="1"/>
          </p:cNvSpPr>
          <p:nvPr>
            <p:ph type="title"/>
          </p:nvPr>
        </p:nvSpPr>
        <p:spPr/>
        <p:txBody>
          <a:bodyPr>
            <a:normAutofit fontScale="90000"/>
          </a:bodyPr>
          <a:lstStyle/>
          <a:p>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Naive Bayes Classifier Algorithm</a:t>
            </a:r>
            <a:br>
              <a:rPr lang="en-US" dirty="0"/>
            </a:br>
            <a:r>
              <a:rPr lang="en-US" dirty="0"/>
              <a:t>- With estimator </a:t>
            </a:r>
            <a:r>
              <a:rPr lang="en-US" b="1" i="1" u="sng" dirty="0" err="1"/>
              <a:t>GaussianNB</a:t>
            </a:r>
            <a:br>
              <a:rPr lang="en-US" dirty="0"/>
            </a:br>
            <a:r>
              <a:rPr lang="en-US" dirty="0"/>
              <a:t>- Hyperparameter tuning and Evaluation</a:t>
            </a:r>
          </a:p>
        </p:txBody>
      </p:sp>
      <p:pic>
        <p:nvPicPr>
          <p:cNvPr id="5" name="Picture 4">
            <a:extLst>
              <a:ext uri="{FF2B5EF4-FFF2-40B4-BE49-F238E27FC236}">
                <a16:creationId xmlns:a16="http://schemas.microsoft.com/office/drawing/2014/main" id="{FD0AD3D0-42D7-4D27-B38D-659C76CAB4A0}"/>
              </a:ext>
            </a:extLst>
          </p:cNvPr>
          <p:cNvPicPr>
            <a:picLocks noChangeAspect="1"/>
          </p:cNvPicPr>
          <p:nvPr/>
        </p:nvPicPr>
        <p:blipFill>
          <a:blip r:embed="rId2"/>
          <a:stretch>
            <a:fillRect/>
          </a:stretch>
        </p:blipFill>
        <p:spPr>
          <a:xfrm>
            <a:off x="838200" y="1804715"/>
            <a:ext cx="3877216" cy="1848108"/>
          </a:xfrm>
          <a:prstGeom prst="rect">
            <a:avLst/>
          </a:prstGeom>
        </p:spPr>
      </p:pic>
      <p:pic>
        <p:nvPicPr>
          <p:cNvPr id="7" name="Picture 6">
            <a:extLst>
              <a:ext uri="{FF2B5EF4-FFF2-40B4-BE49-F238E27FC236}">
                <a16:creationId xmlns:a16="http://schemas.microsoft.com/office/drawing/2014/main" id="{CF777C74-235A-40F0-8C1C-059C027E9B0F}"/>
              </a:ext>
            </a:extLst>
          </p:cNvPr>
          <p:cNvPicPr>
            <a:picLocks noChangeAspect="1"/>
          </p:cNvPicPr>
          <p:nvPr/>
        </p:nvPicPr>
        <p:blipFill>
          <a:blip r:embed="rId3"/>
          <a:stretch>
            <a:fillRect/>
          </a:stretch>
        </p:blipFill>
        <p:spPr>
          <a:xfrm>
            <a:off x="4758216" y="1804715"/>
            <a:ext cx="1686160" cy="990738"/>
          </a:xfrm>
          <a:prstGeom prst="rect">
            <a:avLst/>
          </a:prstGeom>
        </p:spPr>
      </p:pic>
      <p:pic>
        <p:nvPicPr>
          <p:cNvPr id="9" name="Picture 8">
            <a:extLst>
              <a:ext uri="{FF2B5EF4-FFF2-40B4-BE49-F238E27FC236}">
                <a16:creationId xmlns:a16="http://schemas.microsoft.com/office/drawing/2014/main" id="{B55C591A-C33E-40AF-AC73-1EF3B56A85D6}"/>
              </a:ext>
            </a:extLst>
          </p:cNvPr>
          <p:cNvPicPr>
            <a:picLocks noChangeAspect="1"/>
          </p:cNvPicPr>
          <p:nvPr/>
        </p:nvPicPr>
        <p:blipFill>
          <a:blip r:embed="rId4"/>
          <a:stretch>
            <a:fillRect/>
          </a:stretch>
        </p:blipFill>
        <p:spPr>
          <a:xfrm>
            <a:off x="842894" y="3652823"/>
            <a:ext cx="5601482" cy="1876687"/>
          </a:xfrm>
          <a:prstGeom prst="rect">
            <a:avLst/>
          </a:prstGeom>
        </p:spPr>
      </p:pic>
      <p:pic>
        <p:nvPicPr>
          <p:cNvPr id="13" name="Picture 12">
            <a:extLst>
              <a:ext uri="{FF2B5EF4-FFF2-40B4-BE49-F238E27FC236}">
                <a16:creationId xmlns:a16="http://schemas.microsoft.com/office/drawing/2014/main" id="{EFB9232D-D57F-43AF-B11C-8413660D71F0}"/>
              </a:ext>
            </a:extLst>
          </p:cNvPr>
          <p:cNvPicPr>
            <a:picLocks noChangeAspect="1"/>
          </p:cNvPicPr>
          <p:nvPr/>
        </p:nvPicPr>
        <p:blipFill>
          <a:blip r:embed="rId5"/>
          <a:stretch>
            <a:fillRect/>
          </a:stretch>
        </p:blipFill>
        <p:spPr>
          <a:xfrm>
            <a:off x="7625598" y="1674289"/>
            <a:ext cx="3034669" cy="2155998"/>
          </a:xfrm>
          <a:prstGeom prst="rect">
            <a:avLst/>
          </a:prstGeom>
        </p:spPr>
      </p:pic>
      <p:pic>
        <p:nvPicPr>
          <p:cNvPr id="15" name="Picture 14">
            <a:extLst>
              <a:ext uri="{FF2B5EF4-FFF2-40B4-BE49-F238E27FC236}">
                <a16:creationId xmlns:a16="http://schemas.microsoft.com/office/drawing/2014/main" id="{EDF7327B-77B0-4EE5-897B-930F1777CC5D}"/>
              </a:ext>
            </a:extLst>
          </p:cNvPr>
          <p:cNvPicPr>
            <a:picLocks noChangeAspect="1"/>
          </p:cNvPicPr>
          <p:nvPr/>
        </p:nvPicPr>
        <p:blipFill>
          <a:blip r:embed="rId6"/>
          <a:stretch>
            <a:fillRect/>
          </a:stretch>
        </p:blipFill>
        <p:spPr>
          <a:xfrm>
            <a:off x="7469208" y="3929440"/>
            <a:ext cx="3347450" cy="2352982"/>
          </a:xfrm>
          <a:prstGeom prst="rect">
            <a:avLst/>
          </a:prstGeom>
        </p:spPr>
      </p:pic>
      <p:sp>
        <p:nvSpPr>
          <p:cNvPr id="16" name="TextBox 15">
            <a:extLst>
              <a:ext uri="{FF2B5EF4-FFF2-40B4-BE49-F238E27FC236}">
                <a16:creationId xmlns:a16="http://schemas.microsoft.com/office/drawing/2014/main" id="{597F4772-67C1-44A4-B654-3A9C8BC2AD89}"/>
              </a:ext>
            </a:extLst>
          </p:cNvPr>
          <p:cNvSpPr txBox="1"/>
          <p:nvPr/>
        </p:nvSpPr>
        <p:spPr>
          <a:xfrm>
            <a:off x="838200" y="5614958"/>
            <a:ext cx="6631008" cy="584775"/>
          </a:xfrm>
          <a:prstGeom prst="rect">
            <a:avLst/>
          </a:prstGeom>
          <a:noFill/>
        </p:spPr>
        <p:txBody>
          <a:bodyPr wrap="square" rtlCol="0">
            <a:spAutoFit/>
          </a:bodyPr>
          <a:lstStyle/>
          <a:p>
            <a:r>
              <a:rPr lang="en-US" sz="1600" b="1" i="0" dirty="0">
                <a:solidFill>
                  <a:srgbClr val="000000"/>
                </a:solidFill>
                <a:effectLst/>
                <a:latin typeface="Helvetica Neue"/>
              </a:rPr>
              <a:t>We can get the best accuracy 74.6% with the best parameter "</a:t>
            </a:r>
            <a:r>
              <a:rPr lang="en-US" sz="1600" b="1" i="0" dirty="0" err="1">
                <a:solidFill>
                  <a:srgbClr val="000000"/>
                </a:solidFill>
                <a:effectLst/>
                <a:latin typeface="Helvetica Neue"/>
              </a:rPr>
              <a:t>var_smoothing</a:t>
            </a:r>
            <a:r>
              <a:rPr lang="en-US" sz="1600" b="1" i="0" dirty="0">
                <a:solidFill>
                  <a:srgbClr val="000000"/>
                </a:solidFill>
                <a:effectLst/>
                <a:latin typeface="Helvetica Neue"/>
              </a:rPr>
              <a:t>"=0.23101297000831597.</a:t>
            </a:r>
            <a:endParaRPr lang="en-US" sz="1600" b="1" dirty="0"/>
          </a:p>
        </p:txBody>
      </p:sp>
    </p:spTree>
    <p:extLst>
      <p:ext uri="{BB962C8B-B14F-4D97-AF65-F5344CB8AC3E}">
        <p14:creationId xmlns:p14="http://schemas.microsoft.com/office/powerpoint/2010/main" val="874789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6BEE-6F7B-4231-BEBB-6AA12E024892}"/>
              </a:ext>
            </a:extLst>
          </p:cNvPr>
          <p:cNvSpPr>
            <a:spLocks noGrp="1"/>
          </p:cNvSpPr>
          <p:nvPr>
            <p:ph type="title"/>
          </p:nvPr>
        </p:nvSpPr>
        <p:spPr/>
        <p:txBody>
          <a:bodyPr>
            <a:normAutofit fontScale="90000"/>
          </a:bodyPr>
          <a:lstStyle/>
          <a:p>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Naive Bayes Classifier Algorithm</a:t>
            </a:r>
            <a:br>
              <a:rPr lang="en-US" dirty="0"/>
            </a:br>
            <a:r>
              <a:rPr lang="en-US" dirty="0"/>
              <a:t>- With estimator </a:t>
            </a:r>
            <a:r>
              <a:rPr lang="en-US" b="1" i="1" u="sng" dirty="0" err="1"/>
              <a:t>ComplementNB</a:t>
            </a:r>
            <a:br>
              <a:rPr lang="en-US" dirty="0"/>
            </a:br>
            <a:r>
              <a:rPr lang="en-US" dirty="0"/>
              <a:t>- Hyperparameter tuning and Evaluation</a:t>
            </a:r>
          </a:p>
        </p:txBody>
      </p:sp>
      <p:pic>
        <p:nvPicPr>
          <p:cNvPr id="5" name="Picture 4">
            <a:extLst>
              <a:ext uri="{FF2B5EF4-FFF2-40B4-BE49-F238E27FC236}">
                <a16:creationId xmlns:a16="http://schemas.microsoft.com/office/drawing/2014/main" id="{991021CA-F827-4B59-99A7-904E4ADFEAED}"/>
              </a:ext>
            </a:extLst>
          </p:cNvPr>
          <p:cNvPicPr>
            <a:picLocks noChangeAspect="1"/>
          </p:cNvPicPr>
          <p:nvPr/>
        </p:nvPicPr>
        <p:blipFill>
          <a:blip r:embed="rId2"/>
          <a:stretch>
            <a:fillRect/>
          </a:stretch>
        </p:blipFill>
        <p:spPr>
          <a:xfrm>
            <a:off x="838200" y="1690688"/>
            <a:ext cx="3953427" cy="1829055"/>
          </a:xfrm>
          <a:prstGeom prst="rect">
            <a:avLst/>
          </a:prstGeom>
        </p:spPr>
      </p:pic>
      <p:pic>
        <p:nvPicPr>
          <p:cNvPr id="7" name="Picture 6">
            <a:extLst>
              <a:ext uri="{FF2B5EF4-FFF2-40B4-BE49-F238E27FC236}">
                <a16:creationId xmlns:a16="http://schemas.microsoft.com/office/drawing/2014/main" id="{68F9C8E1-4090-4FB7-9373-4DEC6DD435C8}"/>
              </a:ext>
            </a:extLst>
          </p:cNvPr>
          <p:cNvPicPr>
            <a:picLocks noChangeAspect="1"/>
          </p:cNvPicPr>
          <p:nvPr/>
        </p:nvPicPr>
        <p:blipFill>
          <a:blip r:embed="rId3"/>
          <a:stretch>
            <a:fillRect/>
          </a:stretch>
        </p:blipFill>
        <p:spPr>
          <a:xfrm>
            <a:off x="4896095" y="1890740"/>
            <a:ext cx="1743318" cy="714475"/>
          </a:xfrm>
          <a:prstGeom prst="rect">
            <a:avLst/>
          </a:prstGeom>
        </p:spPr>
      </p:pic>
      <p:pic>
        <p:nvPicPr>
          <p:cNvPr id="9" name="Picture 8">
            <a:extLst>
              <a:ext uri="{FF2B5EF4-FFF2-40B4-BE49-F238E27FC236}">
                <a16:creationId xmlns:a16="http://schemas.microsoft.com/office/drawing/2014/main" id="{41665CB2-50A1-4AEA-B279-B4F232CD1A17}"/>
              </a:ext>
            </a:extLst>
          </p:cNvPr>
          <p:cNvPicPr>
            <a:picLocks noChangeAspect="1"/>
          </p:cNvPicPr>
          <p:nvPr/>
        </p:nvPicPr>
        <p:blipFill>
          <a:blip r:embed="rId4"/>
          <a:stretch>
            <a:fillRect/>
          </a:stretch>
        </p:blipFill>
        <p:spPr>
          <a:xfrm>
            <a:off x="838200" y="3519743"/>
            <a:ext cx="5944430" cy="1952898"/>
          </a:xfrm>
          <a:prstGeom prst="rect">
            <a:avLst/>
          </a:prstGeom>
        </p:spPr>
      </p:pic>
      <p:pic>
        <p:nvPicPr>
          <p:cNvPr id="11" name="Picture 10">
            <a:extLst>
              <a:ext uri="{FF2B5EF4-FFF2-40B4-BE49-F238E27FC236}">
                <a16:creationId xmlns:a16="http://schemas.microsoft.com/office/drawing/2014/main" id="{42F26ABA-1D56-40C1-A59D-FDC4F5CE4734}"/>
              </a:ext>
            </a:extLst>
          </p:cNvPr>
          <p:cNvPicPr>
            <a:picLocks noChangeAspect="1"/>
          </p:cNvPicPr>
          <p:nvPr/>
        </p:nvPicPr>
        <p:blipFill>
          <a:blip r:embed="rId5"/>
          <a:stretch>
            <a:fillRect/>
          </a:stretch>
        </p:blipFill>
        <p:spPr>
          <a:xfrm>
            <a:off x="7781426" y="1974503"/>
            <a:ext cx="3036435" cy="2194330"/>
          </a:xfrm>
          <a:prstGeom prst="rect">
            <a:avLst/>
          </a:prstGeom>
        </p:spPr>
      </p:pic>
      <p:pic>
        <p:nvPicPr>
          <p:cNvPr id="13" name="Picture 12">
            <a:extLst>
              <a:ext uri="{FF2B5EF4-FFF2-40B4-BE49-F238E27FC236}">
                <a16:creationId xmlns:a16="http://schemas.microsoft.com/office/drawing/2014/main" id="{E0E6EA2B-A075-4924-8ED1-75D2266C9F5A}"/>
              </a:ext>
            </a:extLst>
          </p:cNvPr>
          <p:cNvPicPr>
            <a:picLocks noChangeAspect="1"/>
          </p:cNvPicPr>
          <p:nvPr/>
        </p:nvPicPr>
        <p:blipFill>
          <a:blip r:embed="rId6"/>
          <a:stretch>
            <a:fillRect/>
          </a:stretch>
        </p:blipFill>
        <p:spPr>
          <a:xfrm>
            <a:off x="7740515" y="4168833"/>
            <a:ext cx="3118256" cy="2194329"/>
          </a:xfrm>
          <a:prstGeom prst="rect">
            <a:avLst/>
          </a:prstGeom>
        </p:spPr>
      </p:pic>
      <p:sp>
        <p:nvSpPr>
          <p:cNvPr id="14" name="TextBox 13">
            <a:extLst>
              <a:ext uri="{FF2B5EF4-FFF2-40B4-BE49-F238E27FC236}">
                <a16:creationId xmlns:a16="http://schemas.microsoft.com/office/drawing/2014/main" id="{49BD9B82-C9A6-4B5A-8AFF-8EAAC28D9478}"/>
              </a:ext>
            </a:extLst>
          </p:cNvPr>
          <p:cNvSpPr txBox="1"/>
          <p:nvPr/>
        </p:nvSpPr>
        <p:spPr>
          <a:xfrm>
            <a:off x="838200" y="5601811"/>
            <a:ext cx="6570785" cy="1015663"/>
          </a:xfrm>
          <a:prstGeom prst="rect">
            <a:avLst/>
          </a:prstGeom>
          <a:noFill/>
        </p:spPr>
        <p:txBody>
          <a:bodyPr wrap="square" rtlCol="0">
            <a:spAutoFit/>
          </a:bodyPr>
          <a:lstStyle/>
          <a:p>
            <a:pPr algn="l" rtl="0"/>
            <a:r>
              <a:rPr lang="en-US" sz="1600" b="1" dirty="0">
                <a:solidFill>
                  <a:srgbClr val="000000"/>
                </a:solidFill>
                <a:effectLst/>
              </a:rPr>
              <a:t>We can get the best accuracy 61.6% with the best parameter "alpha" 0.01.</a:t>
            </a:r>
          </a:p>
          <a:p>
            <a:br>
              <a:rPr lang="en-US" b="0" i="0" dirty="0">
                <a:solidFill>
                  <a:srgbClr val="000000"/>
                </a:solidFill>
                <a:effectLst/>
                <a:latin typeface="Helvetica Neue"/>
              </a:rPr>
            </a:br>
            <a:endParaRPr lang="en-US" dirty="0"/>
          </a:p>
        </p:txBody>
      </p:sp>
    </p:spTree>
    <p:extLst>
      <p:ext uri="{BB962C8B-B14F-4D97-AF65-F5344CB8AC3E}">
        <p14:creationId xmlns:p14="http://schemas.microsoft.com/office/powerpoint/2010/main" val="1721993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A25E-82F1-4502-95FD-0F17D0C65FAB}"/>
              </a:ext>
            </a:extLst>
          </p:cNvPr>
          <p:cNvSpPr>
            <a:spLocks noGrp="1"/>
          </p:cNvSpPr>
          <p:nvPr>
            <p:ph type="title"/>
          </p:nvPr>
        </p:nvSpPr>
        <p:spPr/>
        <p:txBody>
          <a:bodyPr>
            <a:normAutofit fontScale="90000"/>
          </a:bodyPr>
          <a:lstStyle/>
          <a:p>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Naive Bayes Classifier Algorithm</a:t>
            </a:r>
            <a:br>
              <a:rPr lang="en-US" dirty="0"/>
            </a:br>
            <a:r>
              <a:rPr lang="en-US" dirty="0"/>
              <a:t>- With estimator </a:t>
            </a:r>
            <a:r>
              <a:rPr lang="en-US" b="1" i="1" u="sng" dirty="0" err="1"/>
              <a:t>MultinomialNB</a:t>
            </a:r>
            <a:br>
              <a:rPr lang="en-US" dirty="0"/>
            </a:br>
            <a:r>
              <a:rPr lang="en-US" dirty="0"/>
              <a:t>- Hyperparameter tuning and Evaluation</a:t>
            </a:r>
          </a:p>
        </p:txBody>
      </p:sp>
      <p:pic>
        <p:nvPicPr>
          <p:cNvPr id="5" name="Picture 4">
            <a:extLst>
              <a:ext uri="{FF2B5EF4-FFF2-40B4-BE49-F238E27FC236}">
                <a16:creationId xmlns:a16="http://schemas.microsoft.com/office/drawing/2014/main" id="{A7557934-3C50-4375-A90C-580FFF1477AD}"/>
              </a:ext>
            </a:extLst>
          </p:cNvPr>
          <p:cNvPicPr>
            <a:picLocks noChangeAspect="1"/>
          </p:cNvPicPr>
          <p:nvPr/>
        </p:nvPicPr>
        <p:blipFill>
          <a:blip r:embed="rId2"/>
          <a:stretch>
            <a:fillRect/>
          </a:stretch>
        </p:blipFill>
        <p:spPr>
          <a:xfrm>
            <a:off x="838200" y="1690688"/>
            <a:ext cx="3734321" cy="1867161"/>
          </a:xfrm>
          <a:prstGeom prst="rect">
            <a:avLst/>
          </a:prstGeom>
        </p:spPr>
      </p:pic>
      <p:pic>
        <p:nvPicPr>
          <p:cNvPr id="7" name="Picture 6">
            <a:extLst>
              <a:ext uri="{FF2B5EF4-FFF2-40B4-BE49-F238E27FC236}">
                <a16:creationId xmlns:a16="http://schemas.microsoft.com/office/drawing/2014/main" id="{0BBDDE52-4F3E-437A-A762-9113BCAE905A}"/>
              </a:ext>
            </a:extLst>
          </p:cNvPr>
          <p:cNvPicPr>
            <a:picLocks noChangeAspect="1"/>
          </p:cNvPicPr>
          <p:nvPr/>
        </p:nvPicPr>
        <p:blipFill>
          <a:blip r:embed="rId3"/>
          <a:stretch>
            <a:fillRect/>
          </a:stretch>
        </p:blipFill>
        <p:spPr>
          <a:xfrm>
            <a:off x="4846266" y="2275354"/>
            <a:ext cx="1819529" cy="685896"/>
          </a:xfrm>
          <a:prstGeom prst="rect">
            <a:avLst/>
          </a:prstGeom>
        </p:spPr>
      </p:pic>
      <p:pic>
        <p:nvPicPr>
          <p:cNvPr id="9" name="Picture 8">
            <a:extLst>
              <a:ext uri="{FF2B5EF4-FFF2-40B4-BE49-F238E27FC236}">
                <a16:creationId xmlns:a16="http://schemas.microsoft.com/office/drawing/2014/main" id="{4D7AE2B9-2242-46A1-86CF-F64146FE60FD}"/>
              </a:ext>
            </a:extLst>
          </p:cNvPr>
          <p:cNvPicPr>
            <a:picLocks noChangeAspect="1"/>
          </p:cNvPicPr>
          <p:nvPr/>
        </p:nvPicPr>
        <p:blipFill>
          <a:blip r:embed="rId4"/>
          <a:stretch>
            <a:fillRect/>
          </a:stretch>
        </p:blipFill>
        <p:spPr>
          <a:xfrm>
            <a:off x="838200" y="3586842"/>
            <a:ext cx="5792008" cy="1943371"/>
          </a:xfrm>
          <a:prstGeom prst="rect">
            <a:avLst/>
          </a:prstGeom>
        </p:spPr>
      </p:pic>
      <p:sp>
        <p:nvSpPr>
          <p:cNvPr id="10" name="TextBox 9">
            <a:extLst>
              <a:ext uri="{FF2B5EF4-FFF2-40B4-BE49-F238E27FC236}">
                <a16:creationId xmlns:a16="http://schemas.microsoft.com/office/drawing/2014/main" id="{2F579BB6-55EF-47CD-AC9B-8F63FE3D60AC}"/>
              </a:ext>
            </a:extLst>
          </p:cNvPr>
          <p:cNvSpPr txBox="1"/>
          <p:nvPr/>
        </p:nvSpPr>
        <p:spPr>
          <a:xfrm>
            <a:off x="838200" y="5673969"/>
            <a:ext cx="6066692" cy="584775"/>
          </a:xfrm>
          <a:prstGeom prst="rect">
            <a:avLst/>
          </a:prstGeom>
          <a:noFill/>
        </p:spPr>
        <p:txBody>
          <a:bodyPr wrap="square" rtlCol="0">
            <a:spAutoFit/>
          </a:bodyPr>
          <a:lstStyle/>
          <a:p>
            <a:r>
              <a:rPr lang="en-US" sz="1600" b="1" i="0" dirty="0">
                <a:solidFill>
                  <a:srgbClr val="000000"/>
                </a:solidFill>
                <a:effectLst/>
                <a:latin typeface="Helvetica Neue"/>
              </a:rPr>
              <a:t>We can get the best accuracy 62.1% with the best parameter "alpha" 0.4.</a:t>
            </a:r>
            <a:endParaRPr lang="en-US" sz="1600" b="1" dirty="0"/>
          </a:p>
        </p:txBody>
      </p:sp>
      <p:pic>
        <p:nvPicPr>
          <p:cNvPr id="12" name="Picture 11">
            <a:extLst>
              <a:ext uri="{FF2B5EF4-FFF2-40B4-BE49-F238E27FC236}">
                <a16:creationId xmlns:a16="http://schemas.microsoft.com/office/drawing/2014/main" id="{CC8BC356-8035-4995-A89F-4F4C98D1A7C9}"/>
              </a:ext>
            </a:extLst>
          </p:cNvPr>
          <p:cNvPicPr>
            <a:picLocks noChangeAspect="1"/>
          </p:cNvPicPr>
          <p:nvPr/>
        </p:nvPicPr>
        <p:blipFill>
          <a:blip r:embed="rId5"/>
          <a:stretch>
            <a:fillRect/>
          </a:stretch>
        </p:blipFill>
        <p:spPr>
          <a:xfrm>
            <a:off x="7824106" y="1744615"/>
            <a:ext cx="3071766" cy="2229508"/>
          </a:xfrm>
          <a:prstGeom prst="rect">
            <a:avLst/>
          </a:prstGeom>
        </p:spPr>
      </p:pic>
      <p:pic>
        <p:nvPicPr>
          <p:cNvPr id="14" name="Picture 13">
            <a:extLst>
              <a:ext uri="{FF2B5EF4-FFF2-40B4-BE49-F238E27FC236}">
                <a16:creationId xmlns:a16="http://schemas.microsoft.com/office/drawing/2014/main" id="{F80D3C60-4841-40F9-9FED-E00026FE4AC7}"/>
              </a:ext>
            </a:extLst>
          </p:cNvPr>
          <p:cNvPicPr>
            <a:picLocks noChangeAspect="1"/>
          </p:cNvPicPr>
          <p:nvPr/>
        </p:nvPicPr>
        <p:blipFill>
          <a:blip r:embed="rId6"/>
          <a:stretch>
            <a:fillRect/>
          </a:stretch>
        </p:blipFill>
        <p:spPr>
          <a:xfrm>
            <a:off x="7746800" y="4111749"/>
            <a:ext cx="3149072" cy="2229508"/>
          </a:xfrm>
          <a:prstGeom prst="rect">
            <a:avLst/>
          </a:prstGeom>
        </p:spPr>
      </p:pic>
    </p:spTree>
    <p:extLst>
      <p:ext uri="{BB962C8B-B14F-4D97-AF65-F5344CB8AC3E}">
        <p14:creationId xmlns:p14="http://schemas.microsoft.com/office/powerpoint/2010/main" val="1199943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a:bodyPr>
          <a:lstStyle/>
          <a:p>
            <a:pPr algn="ctr"/>
            <a:r>
              <a:rPr lang="en-US" dirty="0"/>
              <a:t>Support Vector Machines</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161878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4C52-DE78-4BE1-B6EE-2395D75DA234}"/>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Support Vector Machines Algorithm</a:t>
            </a:r>
            <a:br>
              <a:rPr lang="en-US" dirty="0"/>
            </a:br>
            <a:r>
              <a:rPr lang="en-US" dirty="0"/>
              <a:t>- Hyperparameter tuning and Evaluation</a:t>
            </a:r>
          </a:p>
        </p:txBody>
      </p:sp>
      <p:pic>
        <p:nvPicPr>
          <p:cNvPr id="5" name="Picture 4">
            <a:extLst>
              <a:ext uri="{FF2B5EF4-FFF2-40B4-BE49-F238E27FC236}">
                <a16:creationId xmlns:a16="http://schemas.microsoft.com/office/drawing/2014/main" id="{E758219B-AB01-42F3-BF02-AD7D030F444B}"/>
              </a:ext>
            </a:extLst>
          </p:cNvPr>
          <p:cNvPicPr>
            <a:picLocks noChangeAspect="1"/>
          </p:cNvPicPr>
          <p:nvPr/>
        </p:nvPicPr>
        <p:blipFill>
          <a:blip r:embed="rId2"/>
          <a:stretch>
            <a:fillRect/>
          </a:stretch>
        </p:blipFill>
        <p:spPr>
          <a:xfrm>
            <a:off x="838200" y="1792405"/>
            <a:ext cx="3734321" cy="1819529"/>
          </a:xfrm>
          <a:prstGeom prst="rect">
            <a:avLst/>
          </a:prstGeom>
        </p:spPr>
      </p:pic>
      <p:pic>
        <p:nvPicPr>
          <p:cNvPr id="7" name="Picture 6">
            <a:extLst>
              <a:ext uri="{FF2B5EF4-FFF2-40B4-BE49-F238E27FC236}">
                <a16:creationId xmlns:a16="http://schemas.microsoft.com/office/drawing/2014/main" id="{0548EE4E-493B-40BB-BAFF-F950BF2FEAD7}"/>
              </a:ext>
            </a:extLst>
          </p:cNvPr>
          <p:cNvPicPr>
            <a:picLocks noChangeAspect="1"/>
          </p:cNvPicPr>
          <p:nvPr/>
        </p:nvPicPr>
        <p:blipFill>
          <a:blip r:embed="rId3"/>
          <a:stretch>
            <a:fillRect/>
          </a:stretch>
        </p:blipFill>
        <p:spPr>
          <a:xfrm>
            <a:off x="4874845" y="2344931"/>
            <a:ext cx="1762371" cy="714475"/>
          </a:xfrm>
          <a:prstGeom prst="rect">
            <a:avLst/>
          </a:prstGeom>
        </p:spPr>
      </p:pic>
      <p:pic>
        <p:nvPicPr>
          <p:cNvPr id="9" name="Picture 8">
            <a:extLst>
              <a:ext uri="{FF2B5EF4-FFF2-40B4-BE49-F238E27FC236}">
                <a16:creationId xmlns:a16="http://schemas.microsoft.com/office/drawing/2014/main" id="{CA856872-2640-4716-AB7E-011581B00DF8}"/>
              </a:ext>
            </a:extLst>
          </p:cNvPr>
          <p:cNvPicPr>
            <a:picLocks noChangeAspect="1"/>
          </p:cNvPicPr>
          <p:nvPr/>
        </p:nvPicPr>
        <p:blipFill>
          <a:blip r:embed="rId4"/>
          <a:stretch>
            <a:fillRect/>
          </a:stretch>
        </p:blipFill>
        <p:spPr>
          <a:xfrm>
            <a:off x="838200" y="3713649"/>
            <a:ext cx="5430008" cy="1638529"/>
          </a:xfrm>
          <a:prstGeom prst="rect">
            <a:avLst/>
          </a:prstGeom>
        </p:spPr>
      </p:pic>
      <p:sp>
        <p:nvSpPr>
          <p:cNvPr id="10" name="TextBox 9">
            <a:extLst>
              <a:ext uri="{FF2B5EF4-FFF2-40B4-BE49-F238E27FC236}">
                <a16:creationId xmlns:a16="http://schemas.microsoft.com/office/drawing/2014/main" id="{28CAB7CA-C139-4ECB-86A3-322632953919}"/>
              </a:ext>
            </a:extLst>
          </p:cNvPr>
          <p:cNvSpPr txBox="1"/>
          <p:nvPr/>
        </p:nvSpPr>
        <p:spPr>
          <a:xfrm>
            <a:off x="838200" y="5453893"/>
            <a:ext cx="5081953" cy="584775"/>
          </a:xfrm>
          <a:prstGeom prst="rect">
            <a:avLst/>
          </a:prstGeom>
          <a:noFill/>
        </p:spPr>
        <p:txBody>
          <a:bodyPr wrap="square" rtlCol="0">
            <a:spAutoFit/>
          </a:bodyPr>
          <a:lstStyle/>
          <a:p>
            <a:r>
              <a:rPr lang="en-US" sz="1600" b="1" i="0" dirty="0">
                <a:solidFill>
                  <a:srgbClr val="000000"/>
                </a:solidFill>
                <a:effectLst/>
                <a:latin typeface="Helvetica Neue"/>
              </a:rPr>
              <a:t>The best accuracy after grid search is 75.9% with parameters 'C': 10, 'gamma': 0.01, 'kernel': '</a:t>
            </a:r>
            <a:r>
              <a:rPr lang="en-US" sz="1600" b="1" i="0" dirty="0" err="1">
                <a:solidFill>
                  <a:srgbClr val="000000"/>
                </a:solidFill>
                <a:effectLst/>
                <a:latin typeface="Helvetica Neue"/>
              </a:rPr>
              <a:t>rbf</a:t>
            </a:r>
            <a:r>
              <a:rPr lang="en-US" sz="1600" b="1" i="0" dirty="0">
                <a:solidFill>
                  <a:srgbClr val="000000"/>
                </a:solidFill>
                <a:effectLst/>
                <a:latin typeface="Helvetica Neue"/>
              </a:rPr>
              <a:t>'.</a:t>
            </a:r>
            <a:endParaRPr lang="en-US" sz="1600" b="1" dirty="0"/>
          </a:p>
        </p:txBody>
      </p:sp>
      <p:pic>
        <p:nvPicPr>
          <p:cNvPr id="12" name="Picture 11">
            <a:extLst>
              <a:ext uri="{FF2B5EF4-FFF2-40B4-BE49-F238E27FC236}">
                <a16:creationId xmlns:a16="http://schemas.microsoft.com/office/drawing/2014/main" id="{1342D2AE-458B-45E4-BD4D-81D70CE9C2F9}"/>
              </a:ext>
            </a:extLst>
          </p:cNvPr>
          <p:cNvPicPr>
            <a:picLocks noChangeAspect="1"/>
          </p:cNvPicPr>
          <p:nvPr/>
        </p:nvPicPr>
        <p:blipFill>
          <a:blip r:embed="rId5"/>
          <a:stretch>
            <a:fillRect/>
          </a:stretch>
        </p:blipFill>
        <p:spPr>
          <a:xfrm>
            <a:off x="7525697" y="1510192"/>
            <a:ext cx="3049065" cy="2203457"/>
          </a:xfrm>
          <a:prstGeom prst="rect">
            <a:avLst/>
          </a:prstGeom>
        </p:spPr>
      </p:pic>
      <p:pic>
        <p:nvPicPr>
          <p:cNvPr id="14" name="Picture 13">
            <a:extLst>
              <a:ext uri="{FF2B5EF4-FFF2-40B4-BE49-F238E27FC236}">
                <a16:creationId xmlns:a16="http://schemas.microsoft.com/office/drawing/2014/main" id="{EA48877A-7ED4-4746-9928-219D319F962E}"/>
              </a:ext>
            </a:extLst>
          </p:cNvPr>
          <p:cNvPicPr>
            <a:picLocks noChangeAspect="1"/>
          </p:cNvPicPr>
          <p:nvPr/>
        </p:nvPicPr>
        <p:blipFill>
          <a:blip r:embed="rId6"/>
          <a:stretch>
            <a:fillRect/>
          </a:stretch>
        </p:blipFill>
        <p:spPr>
          <a:xfrm>
            <a:off x="7378194" y="3835211"/>
            <a:ext cx="3344070" cy="2203457"/>
          </a:xfrm>
          <a:prstGeom prst="rect">
            <a:avLst/>
          </a:prstGeom>
        </p:spPr>
      </p:pic>
    </p:spTree>
    <p:extLst>
      <p:ext uri="{BB962C8B-B14F-4D97-AF65-F5344CB8AC3E}">
        <p14:creationId xmlns:p14="http://schemas.microsoft.com/office/powerpoint/2010/main" val="1582554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a:bodyPr>
          <a:lstStyle/>
          <a:p>
            <a:pPr algn="ctr"/>
            <a:r>
              <a:rPr lang="en-US" dirty="0"/>
              <a:t>Decision Tree</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26100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6B9DF01-2259-49CC-BAAE-A0988B2B9E0F}"/>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CF34766-665B-46E7-9781-72B46682C31C}"/>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Decision Tree Classifier Algorithm</a:t>
            </a:r>
            <a:br>
              <a:rPr lang="en-US" dirty="0"/>
            </a:br>
            <a:r>
              <a:rPr lang="en-US" dirty="0"/>
              <a:t>- Model baseline performance</a:t>
            </a:r>
          </a:p>
        </p:txBody>
      </p:sp>
      <p:pic>
        <p:nvPicPr>
          <p:cNvPr id="9" name="Picture 8">
            <a:extLst>
              <a:ext uri="{FF2B5EF4-FFF2-40B4-BE49-F238E27FC236}">
                <a16:creationId xmlns:a16="http://schemas.microsoft.com/office/drawing/2014/main" id="{71A16F8F-6077-4E67-9AFE-963C48937A67}"/>
              </a:ext>
            </a:extLst>
          </p:cNvPr>
          <p:cNvPicPr>
            <a:picLocks noChangeAspect="1"/>
          </p:cNvPicPr>
          <p:nvPr/>
        </p:nvPicPr>
        <p:blipFill>
          <a:blip r:embed="rId3"/>
          <a:stretch>
            <a:fillRect/>
          </a:stretch>
        </p:blipFill>
        <p:spPr>
          <a:xfrm>
            <a:off x="6096000" y="1690688"/>
            <a:ext cx="5711027" cy="41745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F38DFD7-C532-4F59-ABA1-90C86815B6C5}"/>
              </a:ext>
            </a:extLst>
          </p:cNvPr>
          <p:cNvSpPr txBox="1"/>
          <p:nvPr/>
        </p:nvSpPr>
        <p:spPr>
          <a:xfrm>
            <a:off x="325417" y="3187590"/>
            <a:ext cx="4960962" cy="2677656"/>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Decision tree is overfitting the training data.</a:t>
            </a:r>
          </a:p>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Let's try hyperparameter tuning and see if the model performance improves.</a:t>
            </a:r>
          </a:p>
        </p:txBody>
      </p:sp>
    </p:spTree>
    <p:extLst>
      <p:ext uri="{BB962C8B-B14F-4D97-AF65-F5344CB8AC3E}">
        <p14:creationId xmlns:p14="http://schemas.microsoft.com/office/powerpoint/2010/main" val="2704883839"/>
      </p:ext>
    </p:extLst>
  </p:cSld>
  <p:clrMapOvr>
    <a:overrideClrMapping bg1="lt1" tx1="dk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683AB4B-AFF4-4932-9414-6E55F7646176}"/>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16F4EAE-D23F-4429-87C4-95C4BD1106AB}"/>
              </a:ext>
            </a:extLst>
          </p:cNvPr>
          <p:cNvSpPr>
            <a:spLocks noGrp="1"/>
          </p:cNvSpPr>
          <p:nvPr>
            <p:ph type="title"/>
          </p:nvPr>
        </p:nvSpPr>
        <p:spPr>
          <a:xfrm>
            <a:off x="838200" y="365125"/>
            <a:ext cx="10515600" cy="1803644"/>
          </a:xfrm>
        </p:spPr>
        <p:txBody>
          <a:bodyP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Decision Tree Classifier Algorithm </a:t>
            </a:r>
            <a:br>
              <a:rPr lang="en-US" dirty="0"/>
            </a:br>
            <a:r>
              <a:rPr lang="en-US" dirty="0"/>
              <a:t>- Hyperparameter tuning and Evaluation</a:t>
            </a:r>
            <a:br>
              <a:rPr lang="en-US" dirty="0"/>
            </a:br>
            <a:endParaRPr lang="en-US" dirty="0"/>
          </a:p>
        </p:txBody>
      </p:sp>
      <p:pic>
        <p:nvPicPr>
          <p:cNvPr id="8" name="Picture 7">
            <a:extLst>
              <a:ext uri="{FF2B5EF4-FFF2-40B4-BE49-F238E27FC236}">
                <a16:creationId xmlns:a16="http://schemas.microsoft.com/office/drawing/2014/main" id="{1FD74BC0-A5CC-4D8D-9305-5796CF7E2A30}"/>
              </a:ext>
            </a:extLst>
          </p:cNvPr>
          <p:cNvPicPr>
            <a:picLocks noChangeAspect="1"/>
          </p:cNvPicPr>
          <p:nvPr/>
        </p:nvPicPr>
        <p:blipFill>
          <a:blip r:embed="rId3"/>
          <a:stretch>
            <a:fillRect/>
          </a:stretch>
        </p:blipFill>
        <p:spPr>
          <a:xfrm>
            <a:off x="6421246" y="1634246"/>
            <a:ext cx="5321659" cy="4512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2733BDDC-1C2D-4896-8086-D635E7C6E50F}"/>
              </a:ext>
            </a:extLst>
          </p:cNvPr>
          <p:cNvSpPr txBox="1"/>
          <p:nvPr/>
        </p:nvSpPr>
        <p:spPr>
          <a:xfrm>
            <a:off x="435664" y="3319940"/>
            <a:ext cx="4960962" cy="2677656"/>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The overfitting has reduced but the test f1-score has also decreased.</a:t>
            </a:r>
          </a:p>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Let's try some other models.</a:t>
            </a:r>
          </a:p>
        </p:txBody>
      </p:sp>
    </p:spTree>
    <p:extLst>
      <p:ext uri="{BB962C8B-B14F-4D97-AF65-F5344CB8AC3E}">
        <p14:creationId xmlns:p14="http://schemas.microsoft.com/office/powerpoint/2010/main" val="4274953038"/>
      </p:ext>
    </p:extLst>
  </p:cSld>
  <p:clrMapOvr>
    <a:overrideClrMapping bg1="lt1" tx1="dk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a:bodyPr>
          <a:lstStyle/>
          <a:p>
            <a:pPr algn="ctr"/>
            <a:r>
              <a:rPr lang="en-US" dirty="0"/>
              <a:t>Random Forest</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4238456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D531BB-8D10-4551-A24D-586AC84270B9}"/>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CF34766-665B-46E7-9781-72B46682C31C}"/>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Random Forest Classifier Algorithm</a:t>
            </a:r>
            <a:br>
              <a:rPr lang="en-US" dirty="0"/>
            </a:br>
            <a:r>
              <a:rPr lang="en-US" dirty="0"/>
              <a:t>- Model baseline performance</a:t>
            </a:r>
          </a:p>
        </p:txBody>
      </p:sp>
      <p:sp>
        <p:nvSpPr>
          <p:cNvPr id="10" name="TextBox 9">
            <a:extLst>
              <a:ext uri="{FF2B5EF4-FFF2-40B4-BE49-F238E27FC236}">
                <a16:creationId xmlns:a16="http://schemas.microsoft.com/office/drawing/2014/main" id="{3F38DFD7-C532-4F59-ABA1-90C86815B6C5}"/>
              </a:ext>
            </a:extLst>
          </p:cNvPr>
          <p:cNvSpPr txBox="1"/>
          <p:nvPr/>
        </p:nvSpPr>
        <p:spPr>
          <a:xfrm>
            <a:off x="221655" y="2948546"/>
            <a:ext cx="5446328" cy="3108543"/>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Random forest is giving slightly higher test f1-score than decision trees but it is overfitting the training data.</a:t>
            </a:r>
          </a:p>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Let's try hyperparameter tuning and see if the model performance improves.</a:t>
            </a:r>
          </a:p>
        </p:txBody>
      </p:sp>
      <p:pic>
        <p:nvPicPr>
          <p:cNvPr id="4" name="Picture 3">
            <a:extLst>
              <a:ext uri="{FF2B5EF4-FFF2-40B4-BE49-F238E27FC236}">
                <a16:creationId xmlns:a16="http://schemas.microsoft.com/office/drawing/2014/main" id="{705B06D1-015C-4277-AF3F-2AD32E6F297A}"/>
              </a:ext>
            </a:extLst>
          </p:cNvPr>
          <p:cNvPicPr>
            <a:picLocks noChangeAspect="1"/>
          </p:cNvPicPr>
          <p:nvPr/>
        </p:nvPicPr>
        <p:blipFill>
          <a:blip r:embed="rId3"/>
          <a:stretch>
            <a:fillRect/>
          </a:stretch>
        </p:blipFill>
        <p:spPr>
          <a:xfrm>
            <a:off x="6174081" y="1919591"/>
            <a:ext cx="4506917" cy="41374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629724"/>
      </p:ext>
    </p:extLst>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F7119A-CD4F-4089-A8FE-2910EB69563B}"/>
              </a:ext>
            </a:extLst>
          </p:cNvPr>
          <p:cNvSpPr/>
          <p:nvPr/>
        </p:nvSpPr>
        <p:spPr>
          <a:xfrm>
            <a:off x="838199" y="1335932"/>
            <a:ext cx="10666380" cy="1582366"/>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697671D-A942-4EEF-A032-DD4312D6CBCE}"/>
              </a:ext>
            </a:extLst>
          </p:cNvPr>
          <p:cNvSpPr>
            <a:spLocks noGrp="1"/>
          </p:cNvSpPr>
          <p:nvPr>
            <p:ph type="title"/>
          </p:nvPr>
        </p:nvSpPr>
        <p:spPr/>
        <p:txBody>
          <a:bodyP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Wine Market in the U.S.</a:t>
            </a:r>
          </a:p>
        </p:txBody>
      </p:sp>
      <p:sp>
        <p:nvSpPr>
          <p:cNvPr id="3" name="Text Placeholder 2">
            <a:extLst>
              <a:ext uri="{FF2B5EF4-FFF2-40B4-BE49-F238E27FC236}">
                <a16:creationId xmlns:a16="http://schemas.microsoft.com/office/drawing/2014/main" id="{79A9A03D-5AFC-4C70-8D1B-DD0C9FC20038}"/>
              </a:ext>
            </a:extLst>
          </p:cNvPr>
          <p:cNvSpPr>
            <a:spLocks noGrp="1"/>
          </p:cNvSpPr>
          <p:nvPr>
            <p:ph type="body" idx="1"/>
          </p:nvPr>
        </p:nvSpPr>
        <p:spPr>
          <a:xfrm>
            <a:off x="838200" y="1485656"/>
            <a:ext cx="10515600" cy="4351338"/>
          </a:xfrm>
        </p:spPr>
        <p:txBody>
          <a:bodyPr>
            <a:normAutofit/>
          </a:bodyPr>
          <a:lstStyle/>
          <a:p>
            <a:pPr marL="685800" indent="-457200" algn="just">
              <a:buFont typeface="Arial" panose="020B0604020202020204" pitchFamily="34" charset="0"/>
              <a:buChar char="•"/>
            </a:pPr>
            <a:r>
              <a:rPr lang="en-US" sz="2400" dirty="0"/>
              <a:t>The USA is the world’s largest wine market, with the largest population of regular wine drinkers. </a:t>
            </a:r>
          </a:p>
          <a:p>
            <a:pPr marL="685800" indent="-457200" algn="just">
              <a:buFont typeface="Arial" panose="020B0604020202020204" pitchFamily="34" charset="0"/>
              <a:buChar char="•"/>
            </a:pPr>
            <a:r>
              <a:rPr lang="en-US" sz="2400" dirty="0"/>
              <a:t>In 2020, the USA market consumed 126 million cases of imported grape wine valued at nearly $US 16 billion.</a:t>
            </a:r>
          </a:p>
          <a:p>
            <a:pPr algn="just"/>
            <a:endParaRPr lang="en-US" sz="2400" dirty="0"/>
          </a:p>
        </p:txBody>
      </p:sp>
      <p:pic>
        <p:nvPicPr>
          <p:cNvPr id="4" name="Picture 3" descr="A pair of wine glasses&#10;&#10;Description automatically generated with low confidence">
            <a:extLst>
              <a:ext uri="{FF2B5EF4-FFF2-40B4-BE49-F238E27FC236}">
                <a16:creationId xmlns:a16="http://schemas.microsoft.com/office/drawing/2014/main" id="{CFD81C12-57AC-473A-9A79-AEB55C710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30" y="3014011"/>
            <a:ext cx="4229102" cy="3171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Diagram&#10;&#10;Description automatically generated">
            <a:extLst>
              <a:ext uri="{FF2B5EF4-FFF2-40B4-BE49-F238E27FC236}">
                <a16:creationId xmlns:a16="http://schemas.microsoft.com/office/drawing/2014/main" id="{2FDD9495-38BF-493B-A78E-2AB3C7DB2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366" y="3017558"/>
            <a:ext cx="4229100" cy="3171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1166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94EBB-DC74-441C-BC40-D8BCC92855CD}"/>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16F4EAE-D23F-4429-87C4-95C4BD1106AB}"/>
              </a:ext>
            </a:extLst>
          </p:cNvPr>
          <p:cNvSpPr>
            <a:spLocks noGrp="1"/>
          </p:cNvSpPr>
          <p:nvPr>
            <p:ph type="title"/>
          </p:nvPr>
        </p:nvSpPr>
        <p:spPr>
          <a:xfrm>
            <a:off x="838200" y="365125"/>
            <a:ext cx="10515600" cy="1803644"/>
          </a:xfrm>
        </p:spPr>
        <p:txBody>
          <a:bodyP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Random Forest Classifier Algorithm </a:t>
            </a:r>
            <a:br>
              <a:rPr lang="en-US" dirty="0"/>
            </a:br>
            <a:r>
              <a:rPr lang="en-US" dirty="0"/>
              <a:t>- Hyperparameter tuning and Evaluation</a:t>
            </a:r>
            <a:br>
              <a:rPr lang="en-US" dirty="0"/>
            </a:br>
            <a:endParaRPr lang="en-US" dirty="0"/>
          </a:p>
        </p:txBody>
      </p:sp>
      <p:sp>
        <p:nvSpPr>
          <p:cNvPr id="12" name="TextBox 11">
            <a:extLst>
              <a:ext uri="{FF2B5EF4-FFF2-40B4-BE49-F238E27FC236}">
                <a16:creationId xmlns:a16="http://schemas.microsoft.com/office/drawing/2014/main" id="{2733BDDC-1C2D-4896-8086-D635E7C6E50F}"/>
              </a:ext>
            </a:extLst>
          </p:cNvPr>
          <p:cNvSpPr txBox="1"/>
          <p:nvPr/>
        </p:nvSpPr>
        <p:spPr>
          <a:xfrm>
            <a:off x="435664" y="3319940"/>
            <a:ext cx="4960962" cy="2677656"/>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The overfitting has reduced significantly and the model performance has improved.</a:t>
            </a:r>
          </a:p>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The test recall and test f1-score has increased.</a:t>
            </a:r>
          </a:p>
        </p:txBody>
      </p:sp>
      <p:pic>
        <p:nvPicPr>
          <p:cNvPr id="4" name="Picture 3">
            <a:extLst>
              <a:ext uri="{FF2B5EF4-FFF2-40B4-BE49-F238E27FC236}">
                <a16:creationId xmlns:a16="http://schemas.microsoft.com/office/drawing/2014/main" id="{998024E8-03A1-4608-A359-D764EABDCF2F}"/>
              </a:ext>
            </a:extLst>
          </p:cNvPr>
          <p:cNvPicPr>
            <a:picLocks noChangeAspect="1"/>
          </p:cNvPicPr>
          <p:nvPr/>
        </p:nvPicPr>
        <p:blipFill>
          <a:blip r:embed="rId2"/>
          <a:stretch>
            <a:fillRect/>
          </a:stretch>
        </p:blipFill>
        <p:spPr>
          <a:xfrm>
            <a:off x="6096000" y="1660377"/>
            <a:ext cx="4615479" cy="4337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7040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fontScale="90000"/>
          </a:bodyPr>
          <a:lstStyle/>
          <a:p>
            <a:pPr algn="ctr"/>
            <a:br>
              <a:rPr lang="en-US" dirty="0"/>
            </a:br>
            <a:br>
              <a:rPr lang="en-US" dirty="0"/>
            </a:br>
            <a:r>
              <a:rPr lang="en-US" dirty="0"/>
              <a:t>Bagging </a:t>
            </a:r>
            <a:br>
              <a:rPr lang="en-US" dirty="0"/>
            </a:br>
            <a:r>
              <a:rPr lang="en-US" dirty="0"/>
              <a:t>Classifier</a:t>
            </a:r>
            <a:br>
              <a:rPr lang="en-US" dirty="0"/>
            </a:br>
            <a:br>
              <a:rPr lang="en-US" dirty="0"/>
            </a:br>
            <a:endParaRPr lang="en-US" dirty="0"/>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163955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D531BB-8D10-4551-A24D-586AC84270B9}"/>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CF34766-665B-46E7-9781-72B46682C31C}"/>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Bagging Classifier Algorithm</a:t>
            </a:r>
            <a:b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br>
            <a:r>
              <a:rPr lang="en-US" dirty="0"/>
              <a:t>- Model baseline performance</a:t>
            </a:r>
          </a:p>
        </p:txBody>
      </p:sp>
      <p:sp>
        <p:nvSpPr>
          <p:cNvPr id="10" name="TextBox 9">
            <a:extLst>
              <a:ext uri="{FF2B5EF4-FFF2-40B4-BE49-F238E27FC236}">
                <a16:creationId xmlns:a16="http://schemas.microsoft.com/office/drawing/2014/main" id="{3F38DFD7-C532-4F59-ABA1-90C86815B6C5}"/>
              </a:ext>
            </a:extLst>
          </p:cNvPr>
          <p:cNvSpPr txBox="1"/>
          <p:nvPr/>
        </p:nvSpPr>
        <p:spPr>
          <a:xfrm>
            <a:off x="221655" y="2948546"/>
            <a:ext cx="5050736" cy="3108543"/>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Bagging classifier is overfitting the training data.</a:t>
            </a:r>
          </a:p>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Let's try hyperparameter tuning and see if the model performance improves.</a:t>
            </a:r>
          </a:p>
        </p:txBody>
      </p:sp>
      <p:pic>
        <p:nvPicPr>
          <p:cNvPr id="5" name="Picture 4">
            <a:extLst>
              <a:ext uri="{FF2B5EF4-FFF2-40B4-BE49-F238E27FC236}">
                <a16:creationId xmlns:a16="http://schemas.microsoft.com/office/drawing/2014/main" id="{06AE5B5B-9596-41CE-B09C-3FE5401C3EEA}"/>
              </a:ext>
            </a:extLst>
          </p:cNvPr>
          <p:cNvPicPr>
            <a:picLocks noChangeAspect="1"/>
          </p:cNvPicPr>
          <p:nvPr/>
        </p:nvPicPr>
        <p:blipFill>
          <a:blip r:embed="rId2"/>
          <a:stretch>
            <a:fillRect/>
          </a:stretch>
        </p:blipFill>
        <p:spPr>
          <a:xfrm>
            <a:off x="6219014" y="1693931"/>
            <a:ext cx="4726149" cy="4246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6751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94EBB-DC74-441C-BC40-D8BCC92855CD}"/>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16F4EAE-D23F-4429-87C4-95C4BD1106AB}"/>
              </a:ext>
            </a:extLst>
          </p:cNvPr>
          <p:cNvSpPr>
            <a:spLocks noGrp="1"/>
          </p:cNvSpPr>
          <p:nvPr>
            <p:ph type="title"/>
          </p:nvPr>
        </p:nvSpPr>
        <p:spPr>
          <a:xfrm>
            <a:off x="838200" y="365125"/>
            <a:ext cx="10515600" cy="1803644"/>
          </a:xfrm>
        </p:spPr>
        <p:txBody>
          <a:bodyP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Bagging Classifier Algorithm </a:t>
            </a:r>
            <a:br>
              <a:rPr lang="en-US" dirty="0"/>
            </a:br>
            <a:r>
              <a:rPr lang="en-US" dirty="0"/>
              <a:t>- Hyperparameter tuning and Evaluation</a:t>
            </a:r>
            <a:br>
              <a:rPr lang="en-US" dirty="0"/>
            </a:br>
            <a:endParaRPr lang="en-US" dirty="0"/>
          </a:p>
        </p:txBody>
      </p:sp>
      <p:sp>
        <p:nvSpPr>
          <p:cNvPr id="12" name="TextBox 11">
            <a:extLst>
              <a:ext uri="{FF2B5EF4-FFF2-40B4-BE49-F238E27FC236}">
                <a16:creationId xmlns:a16="http://schemas.microsoft.com/office/drawing/2014/main" id="{2733BDDC-1C2D-4896-8086-D635E7C6E50F}"/>
              </a:ext>
            </a:extLst>
          </p:cNvPr>
          <p:cNvSpPr txBox="1"/>
          <p:nvPr/>
        </p:nvSpPr>
        <p:spPr>
          <a:xfrm>
            <a:off x="435664" y="3319940"/>
            <a:ext cx="4960962" cy="2677656"/>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err="1">
                <a:solidFill>
                  <a:schemeClr val="accent1"/>
                </a:solidFill>
                <a:latin typeface="+mn-lt"/>
                <a:ea typeface="Verdana"/>
                <a:sym typeface="Verdana"/>
              </a:rPr>
              <a:t>Surprisingly,the</a:t>
            </a:r>
            <a:r>
              <a:rPr lang="en-US" sz="2800" dirty="0">
                <a:solidFill>
                  <a:schemeClr val="accent1"/>
                </a:solidFill>
                <a:latin typeface="+mn-lt"/>
                <a:ea typeface="Verdana"/>
                <a:sym typeface="Verdana"/>
              </a:rPr>
              <a:t> model performance has decreased after hyperparameter tuning.</a:t>
            </a:r>
          </a:p>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Let's try now try boosting models.</a:t>
            </a:r>
          </a:p>
        </p:txBody>
      </p:sp>
      <p:pic>
        <p:nvPicPr>
          <p:cNvPr id="6" name="Picture 5">
            <a:extLst>
              <a:ext uri="{FF2B5EF4-FFF2-40B4-BE49-F238E27FC236}">
                <a16:creationId xmlns:a16="http://schemas.microsoft.com/office/drawing/2014/main" id="{FE62254E-0AF4-424F-8A08-818E46CA0C02}"/>
              </a:ext>
            </a:extLst>
          </p:cNvPr>
          <p:cNvPicPr>
            <a:picLocks noChangeAspect="1"/>
          </p:cNvPicPr>
          <p:nvPr/>
        </p:nvPicPr>
        <p:blipFill>
          <a:blip r:embed="rId2"/>
          <a:stretch>
            <a:fillRect/>
          </a:stretch>
        </p:blipFill>
        <p:spPr>
          <a:xfrm>
            <a:off x="6164107" y="1809345"/>
            <a:ext cx="4199093" cy="4080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5469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359923" y="2391771"/>
            <a:ext cx="4390103" cy="2387600"/>
          </a:xfrm>
        </p:spPr>
        <p:txBody>
          <a:bodyPr>
            <a:normAutofit fontScale="90000"/>
          </a:bodyPr>
          <a:lstStyle/>
          <a:p>
            <a:pPr algn="ctr"/>
            <a:r>
              <a:rPr lang="en-US" dirty="0"/>
              <a:t>Boosting</a:t>
            </a:r>
            <a:br>
              <a:rPr lang="en-US" dirty="0"/>
            </a:br>
            <a:r>
              <a:rPr lang="en-US" dirty="0"/>
              <a:t>-AdaBoost</a:t>
            </a:r>
            <a:br>
              <a:rPr lang="en-US" dirty="0"/>
            </a:br>
            <a:r>
              <a:rPr lang="en-US" dirty="0"/>
              <a:t>-Gradient Boost</a:t>
            </a:r>
            <a:br>
              <a:rPr lang="en-US" dirty="0"/>
            </a:br>
            <a:r>
              <a:rPr lang="en-US" dirty="0"/>
              <a:t>-XG Boost</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1884065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D531BB-8D10-4551-A24D-586AC84270B9}"/>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CF34766-665B-46E7-9781-72B46682C31C}"/>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AdaBoost Classifier Algorithm</a:t>
            </a:r>
            <a:br>
              <a:rPr lang="en-US" dirty="0"/>
            </a:br>
            <a:r>
              <a:rPr lang="en-US" dirty="0"/>
              <a:t>- Model baseline performance</a:t>
            </a:r>
          </a:p>
        </p:txBody>
      </p:sp>
      <p:sp>
        <p:nvSpPr>
          <p:cNvPr id="10" name="TextBox 9">
            <a:extLst>
              <a:ext uri="{FF2B5EF4-FFF2-40B4-BE49-F238E27FC236}">
                <a16:creationId xmlns:a16="http://schemas.microsoft.com/office/drawing/2014/main" id="{3F38DFD7-C532-4F59-ABA1-90C86815B6C5}"/>
              </a:ext>
            </a:extLst>
          </p:cNvPr>
          <p:cNvSpPr txBox="1"/>
          <p:nvPr/>
        </p:nvSpPr>
        <p:spPr>
          <a:xfrm>
            <a:off x="221655" y="2948546"/>
            <a:ext cx="5050736" cy="2246769"/>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err="1">
                <a:solidFill>
                  <a:schemeClr val="accent1"/>
                </a:solidFill>
                <a:latin typeface="+mn-lt"/>
                <a:ea typeface="Verdana"/>
                <a:sym typeface="Verdana"/>
              </a:rPr>
              <a:t>Adaboost</a:t>
            </a:r>
            <a:r>
              <a:rPr lang="en-US" sz="2800" dirty="0">
                <a:solidFill>
                  <a:schemeClr val="accent1"/>
                </a:solidFill>
                <a:latin typeface="+mn-lt"/>
                <a:ea typeface="Verdana"/>
                <a:sym typeface="Verdana"/>
              </a:rPr>
              <a:t> is giving more generalized performance than previous models but the test f1-score is too low. </a:t>
            </a:r>
          </a:p>
        </p:txBody>
      </p:sp>
      <p:pic>
        <p:nvPicPr>
          <p:cNvPr id="4" name="Picture 3">
            <a:extLst>
              <a:ext uri="{FF2B5EF4-FFF2-40B4-BE49-F238E27FC236}">
                <a16:creationId xmlns:a16="http://schemas.microsoft.com/office/drawing/2014/main" id="{27B3722B-6BA2-4061-AF90-F0DCF8022431}"/>
              </a:ext>
            </a:extLst>
          </p:cNvPr>
          <p:cNvPicPr>
            <a:picLocks noChangeAspect="1"/>
          </p:cNvPicPr>
          <p:nvPr/>
        </p:nvPicPr>
        <p:blipFill>
          <a:blip r:embed="rId2"/>
          <a:stretch>
            <a:fillRect/>
          </a:stretch>
        </p:blipFill>
        <p:spPr>
          <a:xfrm>
            <a:off x="6096000" y="1502619"/>
            <a:ext cx="4766553" cy="4508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0886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94EBB-DC74-441C-BC40-D8BCC92855CD}"/>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16F4EAE-D23F-4429-87C4-95C4BD1106AB}"/>
              </a:ext>
            </a:extLst>
          </p:cNvPr>
          <p:cNvSpPr>
            <a:spLocks noGrp="1"/>
          </p:cNvSpPr>
          <p:nvPr>
            <p:ph type="title"/>
          </p:nvPr>
        </p:nvSpPr>
        <p:spPr>
          <a:xfrm>
            <a:off x="838200" y="365125"/>
            <a:ext cx="10515600" cy="1803644"/>
          </a:xfrm>
        </p:spPr>
        <p:txBody>
          <a:bodyP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AdaBoost Classifier Algorithm</a:t>
            </a:r>
            <a:br>
              <a:rPr lang="en-US" dirty="0"/>
            </a:br>
            <a:r>
              <a:rPr lang="en-US" dirty="0"/>
              <a:t>- Hyperparameter tuning and Evaluation</a:t>
            </a:r>
            <a:br>
              <a:rPr lang="en-US" dirty="0"/>
            </a:br>
            <a:endParaRPr lang="en-US" dirty="0"/>
          </a:p>
        </p:txBody>
      </p:sp>
      <p:sp>
        <p:nvSpPr>
          <p:cNvPr id="12" name="TextBox 11">
            <a:extLst>
              <a:ext uri="{FF2B5EF4-FFF2-40B4-BE49-F238E27FC236}">
                <a16:creationId xmlns:a16="http://schemas.microsoft.com/office/drawing/2014/main" id="{2733BDDC-1C2D-4896-8086-D635E7C6E50F}"/>
              </a:ext>
            </a:extLst>
          </p:cNvPr>
          <p:cNvSpPr txBox="1"/>
          <p:nvPr/>
        </p:nvSpPr>
        <p:spPr>
          <a:xfrm>
            <a:off x="435664" y="3319940"/>
            <a:ext cx="4960962" cy="1815882"/>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The model performance has increased slightly but the model has started to overfit the training data.</a:t>
            </a:r>
          </a:p>
        </p:txBody>
      </p:sp>
      <p:pic>
        <p:nvPicPr>
          <p:cNvPr id="4" name="Picture 3">
            <a:extLst>
              <a:ext uri="{FF2B5EF4-FFF2-40B4-BE49-F238E27FC236}">
                <a16:creationId xmlns:a16="http://schemas.microsoft.com/office/drawing/2014/main" id="{375DADC6-C9F1-4995-B3BE-E10CD73BF034}"/>
              </a:ext>
            </a:extLst>
          </p:cNvPr>
          <p:cNvPicPr>
            <a:picLocks noChangeAspect="1"/>
          </p:cNvPicPr>
          <p:nvPr/>
        </p:nvPicPr>
        <p:blipFill>
          <a:blip r:embed="rId2"/>
          <a:stretch>
            <a:fillRect/>
          </a:stretch>
        </p:blipFill>
        <p:spPr>
          <a:xfrm>
            <a:off x="6096000" y="1686832"/>
            <a:ext cx="4811949" cy="4253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8840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D531BB-8D10-4551-A24D-586AC84270B9}"/>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CF34766-665B-46E7-9781-72B46682C31C}"/>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Gradient Boosting Algorithm</a:t>
            </a:r>
            <a:br>
              <a:rPr lang="en-US" dirty="0"/>
            </a:br>
            <a:r>
              <a:rPr lang="en-US" dirty="0"/>
              <a:t>- Model baseline performance</a:t>
            </a:r>
          </a:p>
        </p:txBody>
      </p:sp>
      <p:sp>
        <p:nvSpPr>
          <p:cNvPr id="10" name="TextBox 9">
            <a:extLst>
              <a:ext uri="{FF2B5EF4-FFF2-40B4-BE49-F238E27FC236}">
                <a16:creationId xmlns:a16="http://schemas.microsoft.com/office/drawing/2014/main" id="{3F38DFD7-C532-4F59-ABA1-90C86815B6C5}"/>
              </a:ext>
            </a:extLst>
          </p:cNvPr>
          <p:cNvSpPr txBox="1"/>
          <p:nvPr/>
        </p:nvSpPr>
        <p:spPr>
          <a:xfrm>
            <a:off x="221655" y="2948546"/>
            <a:ext cx="5050736" cy="1384995"/>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The gradient boosting classifier is overfitting the training data.</a:t>
            </a:r>
          </a:p>
        </p:txBody>
      </p:sp>
      <p:pic>
        <p:nvPicPr>
          <p:cNvPr id="5" name="Picture 4">
            <a:extLst>
              <a:ext uri="{FF2B5EF4-FFF2-40B4-BE49-F238E27FC236}">
                <a16:creationId xmlns:a16="http://schemas.microsoft.com/office/drawing/2014/main" id="{63D175AD-C248-4648-B7A0-A36EFB128B44}"/>
              </a:ext>
            </a:extLst>
          </p:cNvPr>
          <p:cNvPicPr>
            <a:picLocks noChangeAspect="1"/>
          </p:cNvPicPr>
          <p:nvPr/>
        </p:nvPicPr>
        <p:blipFill>
          <a:blip r:embed="rId2"/>
          <a:stretch>
            <a:fillRect/>
          </a:stretch>
        </p:blipFill>
        <p:spPr>
          <a:xfrm>
            <a:off x="6047666" y="1508902"/>
            <a:ext cx="4802632" cy="4548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4251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94EBB-DC74-441C-BC40-D8BCC92855CD}"/>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16F4EAE-D23F-4429-87C4-95C4BD1106AB}"/>
              </a:ext>
            </a:extLst>
          </p:cNvPr>
          <p:cNvSpPr>
            <a:spLocks noGrp="1"/>
          </p:cNvSpPr>
          <p:nvPr>
            <p:ph type="title"/>
          </p:nvPr>
        </p:nvSpPr>
        <p:spPr>
          <a:xfrm>
            <a:off x="838200" y="365125"/>
            <a:ext cx="10515600" cy="1803644"/>
          </a:xfrm>
        </p:spPr>
        <p:txBody>
          <a:bodyP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Gradient Boosting Algorithm</a:t>
            </a:r>
            <a:b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br>
            <a:r>
              <a:rPr lang="en-US" dirty="0"/>
              <a:t>- Hyperparameter tuning and Evaluation</a:t>
            </a:r>
            <a:br>
              <a:rPr lang="en-US" dirty="0"/>
            </a:br>
            <a:endParaRPr lang="en-US" dirty="0"/>
          </a:p>
        </p:txBody>
      </p:sp>
      <p:sp>
        <p:nvSpPr>
          <p:cNvPr id="12" name="TextBox 11">
            <a:extLst>
              <a:ext uri="{FF2B5EF4-FFF2-40B4-BE49-F238E27FC236}">
                <a16:creationId xmlns:a16="http://schemas.microsoft.com/office/drawing/2014/main" id="{2733BDDC-1C2D-4896-8086-D635E7C6E50F}"/>
              </a:ext>
            </a:extLst>
          </p:cNvPr>
          <p:cNvSpPr txBox="1"/>
          <p:nvPr/>
        </p:nvSpPr>
        <p:spPr>
          <a:xfrm>
            <a:off x="435664" y="3319940"/>
            <a:ext cx="4960962" cy="1815882"/>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There is not much difference in the model performance after hyperparameter tuning.</a:t>
            </a:r>
          </a:p>
        </p:txBody>
      </p:sp>
      <p:pic>
        <p:nvPicPr>
          <p:cNvPr id="6" name="Picture 5">
            <a:extLst>
              <a:ext uri="{FF2B5EF4-FFF2-40B4-BE49-F238E27FC236}">
                <a16:creationId xmlns:a16="http://schemas.microsoft.com/office/drawing/2014/main" id="{7F9A9671-E8CB-485C-8831-DF86686B8DCA}"/>
              </a:ext>
            </a:extLst>
          </p:cNvPr>
          <p:cNvPicPr>
            <a:picLocks noChangeAspect="1"/>
          </p:cNvPicPr>
          <p:nvPr/>
        </p:nvPicPr>
        <p:blipFill>
          <a:blip r:embed="rId2"/>
          <a:stretch>
            <a:fillRect/>
          </a:stretch>
        </p:blipFill>
        <p:spPr>
          <a:xfrm>
            <a:off x="6096000" y="1776919"/>
            <a:ext cx="4331989" cy="4221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44883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D531BB-8D10-4551-A24D-586AC84270B9}"/>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CF34766-665B-46E7-9781-72B46682C31C}"/>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XG Boost Algorithm</a:t>
            </a:r>
            <a:br>
              <a:rPr lang="en-US" dirty="0"/>
            </a:br>
            <a:r>
              <a:rPr lang="en-US" dirty="0"/>
              <a:t>- Model baseline performance</a:t>
            </a:r>
          </a:p>
        </p:txBody>
      </p:sp>
      <p:sp>
        <p:nvSpPr>
          <p:cNvPr id="10" name="TextBox 9">
            <a:extLst>
              <a:ext uri="{FF2B5EF4-FFF2-40B4-BE49-F238E27FC236}">
                <a16:creationId xmlns:a16="http://schemas.microsoft.com/office/drawing/2014/main" id="{3F38DFD7-C532-4F59-ABA1-90C86815B6C5}"/>
              </a:ext>
            </a:extLst>
          </p:cNvPr>
          <p:cNvSpPr txBox="1"/>
          <p:nvPr/>
        </p:nvSpPr>
        <p:spPr>
          <a:xfrm>
            <a:off x="221655" y="2948546"/>
            <a:ext cx="5050736" cy="3108543"/>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err="1">
                <a:solidFill>
                  <a:schemeClr val="accent1"/>
                </a:solidFill>
                <a:latin typeface="+mn-lt"/>
                <a:ea typeface="Verdana"/>
                <a:sym typeface="Verdana"/>
              </a:rPr>
              <a:t>Xgboost</a:t>
            </a:r>
            <a:r>
              <a:rPr lang="en-US" sz="2800" dirty="0">
                <a:solidFill>
                  <a:schemeClr val="accent1"/>
                </a:solidFill>
                <a:latin typeface="+mn-lt"/>
                <a:ea typeface="Verdana"/>
                <a:sym typeface="Verdana"/>
              </a:rPr>
              <a:t> classifier is overfitting the training data.</a:t>
            </a:r>
          </a:p>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Let's try hyperparameter tuning and see if the model performance improves.</a:t>
            </a:r>
          </a:p>
        </p:txBody>
      </p:sp>
      <p:pic>
        <p:nvPicPr>
          <p:cNvPr id="4" name="Picture 3">
            <a:extLst>
              <a:ext uri="{FF2B5EF4-FFF2-40B4-BE49-F238E27FC236}">
                <a16:creationId xmlns:a16="http://schemas.microsoft.com/office/drawing/2014/main" id="{B9F904E3-F9F8-4B0A-A42A-C9E3D7ED7C33}"/>
              </a:ext>
            </a:extLst>
          </p:cNvPr>
          <p:cNvPicPr>
            <a:picLocks noChangeAspect="1"/>
          </p:cNvPicPr>
          <p:nvPr/>
        </p:nvPicPr>
        <p:blipFill>
          <a:blip r:embed="rId2"/>
          <a:stretch>
            <a:fillRect/>
          </a:stretch>
        </p:blipFill>
        <p:spPr>
          <a:xfrm>
            <a:off x="6163647" y="1543455"/>
            <a:ext cx="4842004" cy="4559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708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7BE685-14EC-4C0B-8B0C-87CEF65DB7B4}"/>
              </a:ext>
            </a:extLst>
          </p:cNvPr>
          <p:cNvSpPr/>
          <p:nvPr/>
        </p:nvSpPr>
        <p:spPr>
          <a:xfrm>
            <a:off x="838199" y="1335932"/>
            <a:ext cx="10515600" cy="4675762"/>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1F219764-6FFF-4829-B117-9F8ADB0E4CE1}"/>
              </a:ext>
            </a:extLst>
          </p:cNvPr>
          <p:cNvSpPr>
            <a:spLocks noGrp="1"/>
          </p:cNvSpPr>
          <p:nvPr>
            <p:ph type="title"/>
          </p:nvPr>
        </p:nvSpPr>
        <p:spPr>
          <a:xfrm>
            <a:off x="838200" y="365125"/>
            <a:ext cx="10515600" cy="1325563"/>
          </a:xfrm>
        </p:spPr>
        <p:txBody>
          <a:bodyPr wrap="square" anchor="ctr">
            <a:normAutofit/>
          </a:bodyPr>
          <a:lstStyle/>
          <a:p>
            <a:pPr>
              <a:buSzPts val="3200"/>
            </a:pP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Objective</a:t>
            </a:r>
          </a:p>
        </p:txBody>
      </p:sp>
      <p:sp>
        <p:nvSpPr>
          <p:cNvPr id="3" name="Text Placeholder 2">
            <a:extLst>
              <a:ext uri="{FF2B5EF4-FFF2-40B4-BE49-F238E27FC236}">
                <a16:creationId xmlns:a16="http://schemas.microsoft.com/office/drawing/2014/main" id="{F2B97D03-D9D2-4D5E-AE24-2AF48D6BB0AF}"/>
              </a:ext>
            </a:extLst>
          </p:cNvPr>
          <p:cNvSpPr>
            <a:spLocks noGrp="1"/>
          </p:cNvSpPr>
          <p:nvPr>
            <p:ph type="body" idx="1"/>
          </p:nvPr>
        </p:nvSpPr>
        <p:spPr>
          <a:xfrm>
            <a:off x="838200" y="1825625"/>
            <a:ext cx="10515600" cy="4351338"/>
          </a:xfrm>
        </p:spPr>
        <p:txBody>
          <a:bodyPr wrap="square" anchor="t">
            <a:normAutofit/>
          </a:bodyPr>
          <a:lstStyle/>
          <a:p>
            <a:pPr>
              <a:spcAft>
                <a:spcPts val="600"/>
              </a:spcAft>
            </a:pPr>
            <a:r>
              <a:rPr lang="en-US" sz="2400" u="sng" dirty="0"/>
              <a:t>Explore and visualize the dataset : </a:t>
            </a:r>
          </a:p>
          <a:p>
            <a:pPr>
              <a:spcAft>
                <a:spcPts val="600"/>
              </a:spcAft>
            </a:pPr>
            <a:endParaRPr lang="en-US" sz="2400" u="sng" dirty="0"/>
          </a:p>
          <a:p>
            <a:pPr>
              <a:spcAft>
                <a:spcPts val="600"/>
              </a:spcAft>
              <a:buFont typeface="Arial" panose="020B0604020202020204" pitchFamily="34" charset="0"/>
              <a:buChar char="•"/>
            </a:pPr>
            <a:r>
              <a:rPr lang="en-US" sz="2400" dirty="0"/>
              <a:t>To predict the quality of wine on a scale of 0 to 10.</a:t>
            </a:r>
          </a:p>
          <a:p>
            <a:pPr>
              <a:spcAft>
                <a:spcPts val="600"/>
              </a:spcAft>
              <a:buFont typeface="Arial" panose="020B0604020202020204" pitchFamily="34" charset="0"/>
              <a:buChar char="•"/>
            </a:pPr>
            <a:endParaRPr lang="en-US" sz="2400" dirty="0"/>
          </a:p>
          <a:p>
            <a:pPr>
              <a:spcAft>
                <a:spcPts val="600"/>
              </a:spcAft>
              <a:buFont typeface="Arial" panose="020B0604020202020204" pitchFamily="34" charset="0"/>
              <a:buChar char="•"/>
            </a:pPr>
            <a:r>
              <a:rPr lang="en-US" sz="2400" dirty="0"/>
              <a:t>Which variables are most significant.</a:t>
            </a:r>
          </a:p>
          <a:p>
            <a:pPr>
              <a:spcAft>
                <a:spcPts val="600"/>
              </a:spcAft>
              <a:buFont typeface="Arial" panose="020B0604020202020204" pitchFamily="34" charset="0"/>
              <a:buChar char="•"/>
            </a:pPr>
            <a:endParaRPr lang="en-US" sz="2400" dirty="0"/>
          </a:p>
          <a:p>
            <a:pPr>
              <a:spcAft>
                <a:spcPts val="600"/>
              </a:spcAft>
              <a:buFont typeface="Arial" panose="020B0604020202020204" pitchFamily="34" charset="0"/>
              <a:buChar char="•"/>
            </a:pPr>
            <a:r>
              <a:rPr lang="en-US" sz="2400" dirty="0"/>
              <a:t>Build using various machine learning models predict …..</a:t>
            </a:r>
          </a:p>
          <a:p>
            <a:pPr>
              <a:spcAft>
                <a:spcPts val="600"/>
              </a:spcAft>
              <a:buFont typeface="Arial" panose="020B0604020202020204" pitchFamily="34" charset="0"/>
              <a:buChar char="•"/>
            </a:pPr>
            <a:endParaRPr lang="en-US" sz="2400" dirty="0"/>
          </a:p>
          <a:p>
            <a:pPr>
              <a:spcAft>
                <a:spcPts val="600"/>
              </a:spcAft>
              <a:buFont typeface="Arial" panose="020B0604020202020204" pitchFamily="34" charset="0"/>
              <a:buChar char="•"/>
            </a:pPr>
            <a:r>
              <a:rPr lang="en-US" sz="2400" dirty="0"/>
              <a:t>Generate a set of insights and recommendations that will help the business to understand which wine has the highest quality.</a:t>
            </a:r>
          </a:p>
          <a:p>
            <a:pPr>
              <a:spcAft>
                <a:spcPts val="600"/>
              </a:spcAft>
            </a:pPr>
            <a:endParaRPr lang="en-US" sz="2400" dirty="0"/>
          </a:p>
        </p:txBody>
      </p:sp>
    </p:spTree>
    <p:extLst>
      <p:ext uri="{BB962C8B-B14F-4D97-AF65-F5344CB8AC3E}">
        <p14:creationId xmlns:p14="http://schemas.microsoft.com/office/powerpoint/2010/main" val="1981061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94EBB-DC74-441C-BC40-D8BCC92855CD}"/>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16F4EAE-D23F-4429-87C4-95C4BD1106AB}"/>
              </a:ext>
            </a:extLst>
          </p:cNvPr>
          <p:cNvSpPr>
            <a:spLocks noGrp="1"/>
          </p:cNvSpPr>
          <p:nvPr>
            <p:ph type="title"/>
          </p:nvPr>
        </p:nvSpPr>
        <p:spPr>
          <a:xfrm>
            <a:off x="838200" y="365125"/>
            <a:ext cx="10515600" cy="1803644"/>
          </a:xfrm>
        </p:spPr>
        <p:txBody>
          <a:bodyP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XG Boost Algorithm</a:t>
            </a:r>
            <a:br>
              <a:rPr lang="en-US" dirty="0"/>
            </a:br>
            <a:r>
              <a:rPr lang="en-US" dirty="0"/>
              <a:t>- Hyperparameter tuning and Evaluation</a:t>
            </a:r>
            <a:br>
              <a:rPr lang="en-US" dirty="0"/>
            </a:br>
            <a:endParaRPr lang="en-US" dirty="0"/>
          </a:p>
        </p:txBody>
      </p:sp>
      <p:sp>
        <p:nvSpPr>
          <p:cNvPr id="12" name="TextBox 11">
            <a:extLst>
              <a:ext uri="{FF2B5EF4-FFF2-40B4-BE49-F238E27FC236}">
                <a16:creationId xmlns:a16="http://schemas.microsoft.com/office/drawing/2014/main" id="{2733BDDC-1C2D-4896-8086-D635E7C6E50F}"/>
              </a:ext>
            </a:extLst>
          </p:cNvPr>
          <p:cNvSpPr txBox="1"/>
          <p:nvPr/>
        </p:nvSpPr>
        <p:spPr>
          <a:xfrm>
            <a:off x="279949" y="3319940"/>
            <a:ext cx="4960962" cy="1815882"/>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800" dirty="0">
                <a:solidFill>
                  <a:schemeClr val="accent1"/>
                </a:solidFill>
                <a:latin typeface="+mn-lt"/>
                <a:ea typeface="Verdana"/>
                <a:sym typeface="Verdana"/>
              </a:rPr>
              <a:t>The overfitting has reduced slightly but there is not much difference in the model performance.</a:t>
            </a:r>
          </a:p>
        </p:txBody>
      </p:sp>
      <p:pic>
        <p:nvPicPr>
          <p:cNvPr id="4" name="Picture 3">
            <a:extLst>
              <a:ext uri="{FF2B5EF4-FFF2-40B4-BE49-F238E27FC236}">
                <a16:creationId xmlns:a16="http://schemas.microsoft.com/office/drawing/2014/main" id="{7165E4BB-3700-4D77-AB97-0A2B3147A333}"/>
              </a:ext>
            </a:extLst>
          </p:cNvPr>
          <p:cNvPicPr>
            <a:picLocks noChangeAspect="1"/>
          </p:cNvPicPr>
          <p:nvPr/>
        </p:nvPicPr>
        <p:blipFill>
          <a:blip r:embed="rId2"/>
          <a:stretch>
            <a:fillRect/>
          </a:stretch>
        </p:blipFill>
        <p:spPr>
          <a:xfrm>
            <a:off x="6096000" y="1851000"/>
            <a:ext cx="4551345" cy="4027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4487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359923" y="2391771"/>
            <a:ext cx="4390103" cy="2387600"/>
          </a:xfrm>
        </p:spPr>
        <p:txBody>
          <a:bodyPr>
            <a:normAutofit fontScale="90000"/>
          </a:bodyPr>
          <a:lstStyle/>
          <a:p>
            <a:pPr algn="ctr"/>
            <a:r>
              <a:rPr lang="en-US" dirty="0"/>
              <a:t>Stacking Classifier (Ensemble learning)</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4254145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D531BB-8D10-4551-A24D-586AC84270B9}"/>
              </a:ext>
            </a:extLst>
          </p:cNvPr>
          <p:cNvSpPr/>
          <p:nvPr/>
        </p:nvSpPr>
        <p:spPr>
          <a:xfrm>
            <a:off x="279949" y="2944238"/>
            <a:ext cx="5272392" cy="299612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CF34766-665B-46E7-9781-72B46682C31C}"/>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Ensemble Learning (Stacking)</a:t>
            </a:r>
            <a:b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br>
            <a:r>
              <a:rPr lang="en-US" dirty="0"/>
              <a:t>- Model baseline performance</a:t>
            </a:r>
          </a:p>
        </p:txBody>
      </p:sp>
      <p:sp>
        <p:nvSpPr>
          <p:cNvPr id="10" name="TextBox 9">
            <a:extLst>
              <a:ext uri="{FF2B5EF4-FFF2-40B4-BE49-F238E27FC236}">
                <a16:creationId xmlns:a16="http://schemas.microsoft.com/office/drawing/2014/main" id="{3F38DFD7-C532-4F59-ABA1-90C86815B6C5}"/>
              </a:ext>
            </a:extLst>
          </p:cNvPr>
          <p:cNvSpPr txBox="1"/>
          <p:nvPr/>
        </p:nvSpPr>
        <p:spPr>
          <a:xfrm>
            <a:off x="279949" y="3110674"/>
            <a:ext cx="5050736" cy="2554545"/>
          </a:xfrm>
          <a:prstGeom prst="rect">
            <a:avLst/>
          </a:prstGeom>
          <a:noFill/>
        </p:spPr>
        <p:txBody>
          <a:bodyPr wrap="square" rtlCol="0">
            <a:spAutoFit/>
          </a:bodyPr>
          <a:lstStyle/>
          <a:p>
            <a:pPr marL="685800" indent="-457200">
              <a:buClr>
                <a:schemeClr val="dk2"/>
              </a:buClr>
              <a:buSzPts val="2800"/>
              <a:buFont typeface="Arial" panose="020B0604020202020204" pitchFamily="34" charset="0"/>
              <a:buChar char="•"/>
            </a:pPr>
            <a:r>
              <a:rPr lang="en-US" sz="2000" dirty="0">
                <a:solidFill>
                  <a:schemeClr val="accent1"/>
                </a:solidFill>
                <a:latin typeface="+mn-lt"/>
                <a:ea typeface="Verdana"/>
                <a:sym typeface="Verdana"/>
              </a:rPr>
              <a:t>The stacking classifier is giving similar performance as compared to XGBoost with slightly less overfitting.</a:t>
            </a:r>
          </a:p>
          <a:p>
            <a:pPr marL="685800" indent="-457200">
              <a:buClr>
                <a:schemeClr val="dk2"/>
              </a:buClr>
              <a:buSzPts val="2800"/>
              <a:buFont typeface="Arial" panose="020B0604020202020204" pitchFamily="34" charset="0"/>
              <a:buChar char="•"/>
            </a:pPr>
            <a:r>
              <a:rPr lang="en-US" sz="2000" dirty="0">
                <a:solidFill>
                  <a:schemeClr val="accent1"/>
                </a:solidFill>
                <a:latin typeface="+mn-lt"/>
                <a:ea typeface="Verdana"/>
                <a:sym typeface="Verdana"/>
              </a:rPr>
              <a:t>The confusion matrix shows that the model can identify most premium quality wines, but it is better at identifying non-premium quality wines.</a:t>
            </a:r>
          </a:p>
        </p:txBody>
      </p:sp>
      <p:pic>
        <p:nvPicPr>
          <p:cNvPr id="5" name="Picture 4">
            <a:extLst>
              <a:ext uri="{FF2B5EF4-FFF2-40B4-BE49-F238E27FC236}">
                <a16:creationId xmlns:a16="http://schemas.microsoft.com/office/drawing/2014/main" id="{0F281F8A-11EA-4F4F-A374-89B60F63E65A}"/>
              </a:ext>
            </a:extLst>
          </p:cNvPr>
          <p:cNvPicPr>
            <a:picLocks noChangeAspect="1"/>
          </p:cNvPicPr>
          <p:nvPr/>
        </p:nvPicPr>
        <p:blipFill>
          <a:blip r:embed="rId2"/>
          <a:stretch>
            <a:fillRect/>
          </a:stretch>
        </p:blipFill>
        <p:spPr>
          <a:xfrm>
            <a:off x="6096000" y="1489851"/>
            <a:ext cx="5077689" cy="4398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1691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359923" y="2391771"/>
            <a:ext cx="4390103" cy="2387600"/>
          </a:xfrm>
        </p:spPr>
        <p:txBody>
          <a:bodyPr>
            <a:normAutofit/>
          </a:bodyPr>
          <a:lstStyle/>
          <a:p>
            <a:pPr algn="ctr"/>
            <a:r>
              <a:rPr lang="en-US" dirty="0"/>
              <a:t>Model Comparisons</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1588384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C6831B-A800-4B8B-AFD2-F2216A107BFE}"/>
              </a:ext>
            </a:extLst>
          </p:cNvPr>
          <p:cNvSpPr/>
          <p:nvPr/>
        </p:nvSpPr>
        <p:spPr>
          <a:xfrm>
            <a:off x="178340" y="5126747"/>
            <a:ext cx="11835320" cy="1325563"/>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0161045-9845-4BFA-9397-356ABFB4E72E}"/>
              </a:ext>
            </a:extLst>
          </p:cNvPr>
          <p:cNvSpPr>
            <a:spLocks noGrp="1"/>
          </p:cNvSpPr>
          <p:nvPr>
            <p:ph type="title"/>
          </p:nvPr>
        </p:nvSpPr>
        <p:spPr>
          <a:xfrm>
            <a:off x="551597" y="51517"/>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Comparison of all models</a:t>
            </a:r>
          </a:p>
        </p:txBody>
      </p:sp>
      <p:sp>
        <p:nvSpPr>
          <p:cNvPr id="3" name="Text Placeholder 2">
            <a:extLst>
              <a:ext uri="{FF2B5EF4-FFF2-40B4-BE49-F238E27FC236}">
                <a16:creationId xmlns:a16="http://schemas.microsoft.com/office/drawing/2014/main" id="{23F40B61-0706-4D5D-83B9-17EE97A64E57}"/>
              </a:ext>
            </a:extLst>
          </p:cNvPr>
          <p:cNvSpPr>
            <a:spLocks noGrp="1"/>
          </p:cNvSpPr>
          <p:nvPr>
            <p:ph type="body" idx="1"/>
          </p:nvPr>
        </p:nvSpPr>
        <p:spPr>
          <a:xfrm>
            <a:off x="246434" y="5278878"/>
            <a:ext cx="11582400" cy="1021302"/>
          </a:xfrm>
        </p:spPr>
        <p:txBody>
          <a:bodyPr>
            <a:normAutofit/>
          </a:bodyPr>
          <a:lstStyle/>
          <a:p>
            <a:pPr marL="685800" indent="-457200">
              <a:buFont typeface="Arial" panose="020B0604020202020204" pitchFamily="34" charset="0"/>
              <a:buChar char="•"/>
            </a:pPr>
            <a:r>
              <a:rPr lang="en-US" sz="1600" dirty="0"/>
              <a:t>Majority of the models are overfitting the training data in terms of F1-score.</a:t>
            </a:r>
          </a:p>
          <a:p>
            <a:pPr marL="685800" indent="-457200">
              <a:buFont typeface="Arial" panose="020B0604020202020204" pitchFamily="34" charset="0"/>
              <a:buChar char="•"/>
            </a:pPr>
            <a:r>
              <a:rPr lang="en-US" sz="1600" dirty="0"/>
              <a:t>Bagging classifier is giving the highest f1-score on the test data but is overfitting the training data.</a:t>
            </a:r>
          </a:p>
          <a:p>
            <a:pPr marL="685800" indent="-457200">
              <a:buFont typeface="Arial" panose="020B0604020202020204" pitchFamily="34" charset="0"/>
              <a:buChar char="•"/>
            </a:pPr>
            <a:r>
              <a:rPr lang="en-US" sz="1600" dirty="0"/>
              <a:t>The tuned random forest has given the second highest test f1-score and is giving more generalized performance as compared to the bagging classifier. </a:t>
            </a:r>
          </a:p>
        </p:txBody>
      </p:sp>
      <p:pic>
        <p:nvPicPr>
          <p:cNvPr id="5" name="Picture 4">
            <a:extLst>
              <a:ext uri="{FF2B5EF4-FFF2-40B4-BE49-F238E27FC236}">
                <a16:creationId xmlns:a16="http://schemas.microsoft.com/office/drawing/2014/main" id="{7300636D-2FDF-45A0-8B20-326D5337B14A}"/>
              </a:ext>
            </a:extLst>
          </p:cNvPr>
          <p:cNvPicPr>
            <a:picLocks noChangeAspect="1"/>
          </p:cNvPicPr>
          <p:nvPr/>
        </p:nvPicPr>
        <p:blipFill>
          <a:blip r:embed="rId2"/>
          <a:stretch>
            <a:fillRect/>
          </a:stretch>
        </p:blipFill>
        <p:spPr>
          <a:xfrm>
            <a:off x="719239" y="1030067"/>
            <a:ext cx="10966923" cy="3982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4677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359923" y="2391771"/>
            <a:ext cx="4390103" cy="2387600"/>
          </a:xfrm>
        </p:spPr>
        <p:txBody>
          <a:bodyPr>
            <a:normAutofit/>
          </a:bodyPr>
          <a:lstStyle/>
          <a:p>
            <a:pPr algn="ctr"/>
            <a:r>
              <a:rPr lang="en-US" dirty="0"/>
              <a:t>Feature Importance</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1057213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F0E204-836D-451B-B7EC-C64F8F76466C}"/>
              </a:ext>
            </a:extLst>
          </p:cNvPr>
          <p:cNvSpPr/>
          <p:nvPr/>
        </p:nvSpPr>
        <p:spPr>
          <a:xfrm>
            <a:off x="745787" y="1248652"/>
            <a:ext cx="5188086" cy="4894001"/>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020AA5A-E217-465B-BB28-E2EB29A241CB}"/>
              </a:ext>
            </a:extLst>
          </p:cNvPr>
          <p:cNvSpPr>
            <a:spLocks noGrp="1"/>
          </p:cNvSpPr>
          <p:nvPr>
            <p:ph type="title"/>
          </p:nvPr>
        </p:nvSpPr>
        <p:spPr>
          <a:xfrm>
            <a:off x="695527" y="190028"/>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Feature Importance of Tuned Random Forest</a:t>
            </a:r>
          </a:p>
        </p:txBody>
      </p:sp>
      <p:sp>
        <p:nvSpPr>
          <p:cNvPr id="3" name="Text Placeholder 2">
            <a:extLst>
              <a:ext uri="{FF2B5EF4-FFF2-40B4-BE49-F238E27FC236}">
                <a16:creationId xmlns:a16="http://schemas.microsoft.com/office/drawing/2014/main" id="{DEB6FE28-801C-4FE0-8656-C2947CB68461}"/>
              </a:ext>
            </a:extLst>
          </p:cNvPr>
          <p:cNvSpPr>
            <a:spLocks noGrp="1"/>
          </p:cNvSpPr>
          <p:nvPr>
            <p:ph type="body" idx="1"/>
          </p:nvPr>
        </p:nvSpPr>
        <p:spPr>
          <a:xfrm>
            <a:off x="533400" y="1412354"/>
            <a:ext cx="10515600" cy="4730300"/>
          </a:xfrm>
        </p:spPr>
        <p:txBody>
          <a:bodyPr/>
          <a:lstStyle/>
          <a:p>
            <a:pPr algn="just"/>
            <a:r>
              <a:rPr lang="en-US" dirty="0"/>
              <a:t>Alcohol is the most </a:t>
            </a:r>
          </a:p>
          <a:p>
            <a:pPr algn="just"/>
            <a:r>
              <a:rPr lang="en-US" dirty="0"/>
              <a:t>important feature in </a:t>
            </a:r>
          </a:p>
          <a:p>
            <a:pPr algn="just"/>
            <a:r>
              <a:rPr lang="en-US" dirty="0"/>
              <a:t>Identifying premium quality</a:t>
            </a:r>
          </a:p>
          <a:p>
            <a:pPr algn="just"/>
            <a:r>
              <a:rPr lang="en-US" dirty="0"/>
              <a:t>wine followed by sulphates’</a:t>
            </a:r>
          </a:p>
          <a:p>
            <a:pPr algn="just"/>
            <a:r>
              <a:rPr lang="en-US" dirty="0"/>
              <a:t>and volatile acidity.</a:t>
            </a:r>
          </a:p>
        </p:txBody>
      </p:sp>
      <p:pic>
        <p:nvPicPr>
          <p:cNvPr id="5" name="Picture 4">
            <a:extLst>
              <a:ext uri="{FF2B5EF4-FFF2-40B4-BE49-F238E27FC236}">
                <a16:creationId xmlns:a16="http://schemas.microsoft.com/office/drawing/2014/main" id="{95BFE1FF-2942-41B7-860D-7F16F7EAD972}"/>
              </a:ext>
            </a:extLst>
          </p:cNvPr>
          <p:cNvPicPr>
            <a:picLocks noChangeAspect="1"/>
          </p:cNvPicPr>
          <p:nvPr/>
        </p:nvPicPr>
        <p:blipFill>
          <a:blip r:embed="rId2"/>
          <a:stretch>
            <a:fillRect/>
          </a:stretch>
        </p:blipFill>
        <p:spPr>
          <a:xfrm>
            <a:off x="6488526" y="1317447"/>
            <a:ext cx="4853443" cy="4825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4190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74578" y="2372315"/>
            <a:ext cx="5103778" cy="2387600"/>
          </a:xfrm>
        </p:spPr>
        <p:txBody>
          <a:bodyPr>
            <a:normAutofit/>
          </a:bodyPr>
          <a:lstStyle/>
          <a:p>
            <a:pPr algn="ctr"/>
            <a:r>
              <a:rPr lang="en-US" sz="4000" dirty="0"/>
              <a:t>Business  Recommendations and Insights</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2225257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DD57DD-5068-4052-9EC4-83CE462C4ED9}"/>
              </a:ext>
            </a:extLst>
          </p:cNvPr>
          <p:cNvSpPr/>
          <p:nvPr/>
        </p:nvSpPr>
        <p:spPr>
          <a:xfrm>
            <a:off x="838200" y="1329447"/>
            <a:ext cx="11175460" cy="5122863"/>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D35A871-0056-4D10-80F0-9574D26BE66E}"/>
              </a:ext>
            </a:extLst>
          </p:cNvPr>
          <p:cNvSpPr>
            <a:spLocks noGrp="1"/>
          </p:cNvSpPr>
          <p:nvPr>
            <p:ph type="title"/>
          </p:nvPr>
        </p:nvSpPr>
        <p:spPr>
          <a:xfrm>
            <a:off x="749840" y="131998"/>
            <a:ext cx="10515600" cy="1325563"/>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Business Recommendations and Insights</a:t>
            </a:r>
          </a:p>
        </p:txBody>
      </p:sp>
      <p:sp>
        <p:nvSpPr>
          <p:cNvPr id="3" name="Text Placeholder 2">
            <a:extLst>
              <a:ext uri="{FF2B5EF4-FFF2-40B4-BE49-F238E27FC236}">
                <a16:creationId xmlns:a16="http://schemas.microsoft.com/office/drawing/2014/main" id="{FA47DCF5-A24E-45D6-AD28-DCBD26AA4497}"/>
              </a:ext>
            </a:extLst>
          </p:cNvPr>
          <p:cNvSpPr>
            <a:spLocks noGrp="1"/>
          </p:cNvSpPr>
          <p:nvPr>
            <p:ph type="body" idx="1"/>
          </p:nvPr>
        </p:nvSpPr>
        <p:spPr>
          <a:xfrm>
            <a:off x="972766" y="1457561"/>
            <a:ext cx="10901464" cy="4897843"/>
          </a:xfrm>
        </p:spPr>
        <p:txBody>
          <a:bodyPr>
            <a:normAutofit fontScale="77500" lnSpcReduction="20000"/>
          </a:bodyPr>
          <a:lstStyle/>
          <a:p>
            <a:pPr marL="685800" indent="-457200">
              <a:buFont typeface="Wingdings" panose="05000000000000000000" pitchFamily="2" charset="2"/>
              <a:buChar char="ü"/>
            </a:pPr>
            <a:r>
              <a:rPr lang="en-US" sz="2200" dirty="0"/>
              <a:t>Based on our analysis, we can say that the premium quality wine has following features in comparison to the non-premium quality wine: </a:t>
            </a:r>
          </a:p>
          <a:p>
            <a:pPr marL="1143000" lvl="1" indent="-457200">
              <a:buFont typeface="Arial" panose="020B0604020202020204" pitchFamily="34" charset="0"/>
              <a:buChar char="•"/>
            </a:pPr>
            <a:r>
              <a:rPr lang="en-US" sz="1600" dirty="0"/>
              <a:t>Higher concentration of alcohol.</a:t>
            </a:r>
          </a:p>
          <a:p>
            <a:pPr marL="1143000" lvl="1" indent="-457200">
              <a:buFont typeface="Arial" panose="020B0604020202020204" pitchFamily="34" charset="0"/>
              <a:buChar char="•"/>
            </a:pPr>
            <a:r>
              <a:rPr lang="en-US" sz="1600" dirty="0"/>
              <a:t>A fair and higher concentration of sulphates. Fair indicates smaller range of values or less extreme values. </a:t>
            </a:r>
          </a:p>
          <a:p>
            <a:pPr marL="1143000" lvl="1" indent="-457200">
              <a:buFont typeface="Arial" panose="020B0604020202020204" pitchFamily="34" charset="0"/>
              <a:buChar char="•"/>
            </a:pPr>
            <a:r>
              <a:rPr lang="en-US" sz="1600" dirty="0"/>
              <a:t>Less volatile acidity.</a:t>
            </a:r>
          </a:p>
          <a:p>
            <a:pPr marL="1143000" lvl="1" indent="-457200">
              <a:buFont typeface="Arial" panose="020B0604020202020204" pitchFamily="34" charset="0"/>
              <a:buChar char="•"/>
            </a:pPr>
            <a:r>
              <a:rPr lang="en-US" sz="1600" dirty="0"/>
              <a:t>Higher fixed acidity.</a:t>
            </a:r>
          </a:p>
          <a:p>
            <a:pPr marL="1143000" lvl="1" indent="-457200">
              <a:buFont typeface="Arial" panose="020B0604020202020204" pitchFamily="34" charset="0"/>
              <a:buChar char="•"/>
            </a:pPr>
            <a:r>
              <a:rPr lang="en-US" sz="1600" dirty="0"/>
              <a:t>Higher citric acid concentration.</a:t>
            </a:r>
          </a:p>
          <a:p>
            <a:pPr marL="1143000" lvl="1" indent="-457200">
              <a:buFont typeface="Arial" panose="020B0604020202020204" pitchFamily="34" charset="0"/>
              <a:buChar char="•"/>
            </a:pPr>
            <a:r>
              <a:rPr lang="en-US" sz="1600" dirty="0"/>
              <a:t>A fair and lower concentration of total sulfur dioxide and free sulfur dioxide.</a:t>
            </a:r>
          </a:p>
          <a:p>
            <a:pPr marL="1143000" lvl="1" indent="-457200">
              <a:buFont typeface="Arial" panose="020B0604020202020204" pitchFamily="34" charset="0"/>
              <a:buChar char="•"/>
            </a:pPr>
            <a:r>
              <a:rPr lang="en-US" sz="1600" dirty="0"/>
              <a:t>Lower concentration of chlorides.</a:t>
            </a:r>
          </a:p>
          <a:p>
            <a:pPr marL="1143000" lvl="1" indent="-457200">
              <a:buFont typeface="Arial" panose="020B0604020202020204" pitchFamily="34" charset="0"/>
              <a:buChar char="•"/>
            </a:pPr>
            <a:r>
              <a:rPr lang="en-US" sz="1600" dirty="0"/>
              <a:t>Lesser density.</a:t>
            </a:r>
          </a:p>
          <a:p>
            <a:pPr marL="1143000" lvl="1" indent="-457200">
              <a:buFont typeface="Arial" panose="020B0604020202020204" pitchFamily="34" charset="0"/>
              <a:buChar char="•"/>
            </a:pPr>
            <a:r>
              <a:rPr lang="en-US" sz="1600" dirty="0"/>
              <a:t>A fair pH level i.e., neither very acidic or very less acidic.</a:t>
            </a:r>
          </a:p>
          <a:p>
            <a:pPr marL="685800" lvl="1" indent="0"/>
            <a:endParaRPr lang="en-US" sz="1200" dirty="0"/>
          </a:p>
          <a:p>
            <a:pPr marL="685800" indent="-457200">
              <a:buFont typeface="Wingdings" panose="05000000000000000000" pitchFamily="2" charset="2"/>
              <a:buChar char="ü"/>
            </a:pPr>
            <a:r>
              <a:rPr lang="en-US" sz="2300" dirty="0"/>
              <a:t>The company should be more precise with the concentration and level of alcohol, volatile acidity, and sulphates as these are the most important factors in determining the quality of wines. For example, the common alcohol level for the premium quality wine should be between 11-13%.</a:t>
            </a:r>
          </a:p>
          <a:p>
            <a:pPr marL="685800" indent="-457200">
              <a:buFont typeface="Wingdings" panose="05000000000000000000" pitchFamily="2" charset="2"/>
              <a:buChar char="ü"/>
            </a:pPr>
            <a:endParaRPr lang="en-US" sz="2300" dirty="0"/>
          </a:p>
          <a:p>
            <a:pPr marL="685800" indent="-457200">
              <a:buFont typeface="Wingdings" panose="05000000000000000000" pitchFamily="2" charset="2"/>
              <a:buChar char="ü"/>
            </a:pPr>
            <a:r>
              <a:rPr lang="en-US" sz="2300" dirty="0"/>
              <a:t>Once the desired performance is achieved from the model, the company can use it to identify the premium quality wines for new production. This would help to reduce the cost and increase the efficiency of the process.</a:t>
            </a:r>
          </a:p>
        </p:txBody>
      </p:sp>
    </p:spTree>
    <p:extLst>
      <p:ext uri="{BB962C8B-B14F-4D97-AF65-F5344CB8AC3E}">
        <p14:creationId xmlns:p14="http://schemas.microsoft.com/office/powerpoint/2010/main" val="623448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B7A3A0-92FC-4BFA-94A1-542C512780C1}"/>
              </a:ext>
            </a:extLst>
          </p:cNvPr>
          <p:cNvSpPr/>
          <p:nvPr/>
        </p:nvSpPr>
        <p:spPr>
          <a:xfrm>
            <a:off x="838199" y="1335932"/>
            <a:ext cx="10515600" cy="4902740"/>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0AD0E5A-3736-4394-A7AB-6BABD2C177F3}"/>
              </a:ext>
            </a:extLst>
          </p:cNvPr>
          <p:cNvSpPr>
            <a:spLocks noGrp="1"/>
          </p:cNvSpPr>
          <p:nvPr>
            <p:ph type="title"/>
          </p:nvPr>
        </p:nvSpPr>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Information</a:t>
            </a:r>
          </a:p>
        </p:txBody>
      </p:sp>
      <p:sp>
        <p:nvSpPr>
          <p:cNvPr id="3" name="Text Placeholder 2">
            <a:extLst>
              <a:ext uri="{FF2B5EF4-FFF2-40B4-BE49-F238E27FC236}">
                <a16:creationId xmlns:a16="http://schemas.microsoft.com/office/drawing/2014/main" id="{0E06E303-C565-4E82-B456-07A3BB9C90AD}"/>
              </a:ext>
            </a:extLst>
          </p:cNvPr>
          <p:cNvSpPr>
            <a:spLocks noGrp="1"/>
          </p:cNvSpPr>
          <p:nvPr>
            <p:ph type="body" idx="1"/>
          </p:nvPr>
        </p:nvSpPr>
        <p:spPr>
          <a:xfrm>
            <a:off x="838200" y="1348154"/>
            <a:ext cx="10515600" cy="5144721"/>
          </a:xfrm>
        </p:spPr>
        <p:txBody>
          <a:bodyPr>
            <a:normAutofit fontScale="62500" lnSpcReduction="20000"/>
          </a:bodyPr>
          <a:lstStyle/>
          <a:p>
            <a:pPr>
              <a:spcAft>
                <a:spcPts val="0"/>
              </a:spcAft>
            </a:pPr>
            <a:r>
              <a:rPr lang="en-US" sz="2800" dirty="0">
                <a:latin typeface="+mj-lt"/>
              </a:rPr>
              <a:t>Attributes’ information about the datasets (winequality-red.csv and winequality-white.csv)</a:t>
            </a:r>
          </a:p>
          <a:p>
            <a:pPr>
              <a:spcAft>
                <a:spcPts val="0"/>
              </a:spcAft>
            </a:pPr>
            <a:endParaRPr lang="en-US" sz="2800" dirty="0">
              <a:latin typeface="+mj-lt"/>
            </a:endParaRPr>
          </a:p>
          <a:p>
            <a:pPr>
              <a:spcAft>
                <a:spcPts val="0"/>
              </a:spcAft>
            </a:pPr>
            <a:r>
              <a:rPr lang="en-US" sz="2800" dirty="0">
                <a:latin typeface="+mj-lt"/>
              </a:rPr>
              <a:t>Input variables (based on physicochemical tests):</a:t>
            </a:r>
          </a:p>
          <a:p>
            <a:pPr marL="1143000" lvl="1" indent="-457200">
              <a:buFont typeface="Arial" panose="020B0604020202020204" pitchFamily="34" charset="0"/>
              <a:buChar char="•"/>
            </a:pPr>
            <a:r>
              <a:rPr lang="en-US" dirty="0">
                <a:latin typeface="+mj-lt"/>
              </a:rPr>
              <a:t>1 - fixed acidity</a:t>
            </a:r>
          </a:p>
          <a:p>
            <a:pPr marL="1143000" lvl="1" indent="-457200">
              <a:buFont typeface="Arial" panose="020B0604020202020204" pitchFamily="34" charset="0"/>
              <a:buChar char="•"/>
            </a:pPr>
            <a:r>
              <a:rPr lang="en-US" dirty="0">
                <a:latin typeface="+mj-lt"/>
              </a:rPr>
              <a:t>2 - volatile acidity</a:t>
            </a:r>
          </a:p>
          <a:p>
            <a:pPr marL="1143000" lvl="1" indent="-457200">
              <a:buFont typeface="Arial" panose="020B0604020202020204" pitchFamily="34" charset="0"/>
              <a:buChar char="•"/>
            </a:pPr>
            <a:r>
              <a:rPr lang="en-US" dirty="0">
                <a:latin typeface="+mj-lt"/>
              </a:rPr>
              <a:t>3 - citric acid</a:t>
            </a:r>
          </a:p>
          <a:p>
            <a:pPr marL="1143000" lvl="1" indent="-457200">
              <a:buFont typeface="Arial" panose="020B0604020202020204" pitchFamily="34" charset="0"/>
              <a:buChar char="•"/>
            </a:pPr>
            <a:r>
              <a:rPr lang="en-US" dirty="0">
                <a:latin typeface="+mj-lt"/>
              </a:rPr>
              <a:t>4 - residual sugar</a:t>
            </a:r>
          </a:p>
          <a:p>
            <a:pPr marL="1143000" lvl="1" indent="-457200">
              <a:buFont typeface="Arial" panose="020B0604020202020204" pitchFamily="34" charset="0"/>
              <a:buChar char="•"/>
            </a:pPr>
            <a:r>
              <a:rPr lang="en-US" dirty="0">
                <a:latin typeface="+mj-lt"/>
              </a:rPr>
              <a:t>5 - chlorides</a:t>
            </a:r>
          </a:p>
          <a:p>
            <a:pPr marL="1143000" lvl="1" indent="-457200">
              <a:buFont typeface="Arial" panose="020B0604020202020204" pitchFamily="34" charset="0"/>
              <a:buChar char="•"/>
            </a:pPr>
            <a:r>
              <a:rPr lang="en-US" dirty="0">
                <a:latin typeface="+mj-lt"/>
              </a:rPr>
              <a:t>6 - free sulfur dioxide</a:t>
            </a:r>
          </a:p>
          <a:p>
            <a:pPr marL="1143000" lvl="1" indent="-457200">
              <a:buFont typeface="Arial" panose="020B0604020202020204" pitchFamily="34" charset="0"/>
              <a:buChar char="•"/>
            </a:pPr>
            <a:r>
              <a:rPr lang="en-US" dirty="0">
                <a:latin typeface="+mj-lt"/>
              </a:rPr>
              <a:t>7 - total sulfur dioxide</a:t>
            </a:r>
          </a:p>
          <a:p>
            <a:pPr marL="1143000" lvl="1" indent="-457200">
              <a:buFont typeface="Arial" panose="020B0604020202020204" pitchFamily="34" charset="0"/>
              <a:buChar char="•"/>
            </a:pPr>
            <a:r>
              <a:rPr lang="en-US" dirty="0">
                <a:latin typeface="+mj-lt"/>
              </a:rPr>
              <a:t>8 - density</a:t>
            </a:r>
          </a:p>
          <a:p>
            <a:pPr marL="1143000" lvl="1" indent="-457200">
              <a:buFont typeface="Arial" panose="020B0604020202020204" pitchFamily="34" charset="0"/>
              <a:buChar char="•"/>
            </a:pPr>
            <a:r>
              <a:rPr lang="en-US" dirty="0">
                <a:latin typeface="+mj-lt"/>
              </a:rPr>
              <a:t>9 - pH</a:t>
            </a:r>
          </a:p>
          <a:p>
            <a:pPr marL="1143000" lvl="1" indent="-457200">
              <a:buFont typeface="Arial" panose="020B0604020202020204" pitchFamily="34" charset="0"/>
              <a:buChar char="•"/>
            </a:pPr>
            <a:r>
              <a:rPr lang="en-US" dirty="0">
                <a:latin typeface="+mj-lt"/>
              </a:rPr>
              <a:t>10 - sulphates</a:t>
            </a:r>
          </a:p>
          <a:p>
            <a:pPr marL="1143000" lvl="1" indent="-457200">
              <a:buFont typeface="Arial" panose="020B0604020202020204" pitchFamily="34" charset="0"/>
              <a:buChar char="•"/>
            </a:pPr>
            <a:r>
              <a:rPr lang="en-US" dirty="0">
                <a:latin typeface="+mj-lt"/>
              </a:rPr>
              <a:t>11 – alcohol</a:t>
            </a:r>
          </a:p>
          <a:p>
            <a:pPr>
              <a:spcAft>
                <a:spcPts val="0"/>
              </a:spcAft>
            </a:pPr>
            <a:endParaRPr lang="en-US" sz="2800" dirty="0">
              <a:latin typeface="+mj-lt"/>
            </a:endParaRPr>
          </a:p>
          <a:p>
            <a:pPr>
              <a:spcAft>
                <a:spcPts val="0"/>
              </a:spcAft>
            </a:pPr>
            <a:r>
              <a:rPr lang="en-US" sz="2800" dirty="0">
                <a:latin typeface="+mj-lt"/>
              </a:rPr>
              <a:t>Output variable (based on sensory data):</a:t>
            </a:r>
          </a:p>
          <a:p>
            <a:pPr marL="1143000" lvl="1" indent="-457200">
              <a:buFont typeface="Arial" panose="020B0604020202020204" pitchFamily="34" charset="0"/>
              <a:buChar char="•"/>
            </a:pPr>
            <a:r>
              <a:rPr lang="en-US" dirty="0">
                <a:latin typeface="+mj-lt"/>
              </a:rPr>
              <a:t>12 - quality (score between 0 and 10)</a:t>
            </a:r>
          </a:p>
        </p:txBody>
      </p:sp>
    </p:spTree>
    <p:extLst>
      <p:ext uri="{BB962C8B-B14F-4D97-AF65-F5344CB8AC3E}">
        <p14:creationId xmlns:p14="http://schemas.microsoft.com/office/powerpoint/2010/main" val="1228721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9D601E-60E2-4901-99DB-A33231F22BB5}"/>
              </a:ext>
            </a:extLst>
          </p:cNvPr>
          <p:cNvSpPr>
            <a:spLocks noGrp="1"/>
          </p:cNvSpPr>
          <p:nvPr>
            <p:ph type="ctrTitle"/>
          </p:nvPr>
        </p:nvSpPr>
        <p:spPr>
          <a:xfrm>
            <a:off x="457200" y="1879447"/>
            <a:ext cx="4390103" cy="2387600"/>
          </a:xfrm>
        </p:spPr>
        <p:txBody>
          <a:bodyPr>
            <a:normAutofit fontScale="90000"/>
          </a:bodyPr>
          <a:lstStyle/>
          <a:p>
            <a:pPr algn="ctr"/>
            <a:r>
              <a:rPr lang="en-US" dirty="0"/>
              <a:t>Data Preparation Steps Involved</a:t>
            </a:r>
          </a:p>
        </p:txBody>
      </p:sp>
      <p:pic>
        <p:nvPicPr>
          <p:cNvPr id="5" name="Picture 4">
            <a:extLst>
              <a:ext uri="{FF2B5EF4-FFF2-40B4-BE49-F238E27FC236}">
                <a16:creationId xmlns:a16="http://schemas.microsoft.com/office/drawing/2014/main" id="{0C32CE3A-6280-457F-8D38-CCA60BA148BC}"/>
              </a:ext>
            </a:extLst>
          </p:cNvPr>
          <p:cNvPicPr>
            <a:picLocks noChangeAspect="1"/>
          </p:cNvPicPr>
          <p:nvPr/>
        </p:nvPicPr>
        <p:blipFill rotWithShape="1">
          <a:blip r:embed="rId2"/>
          <a:srcRect r="32895" b="1"/>
          <a:stretch/>
        </p:blipFill>
        <p:spPr>
          <a:xfrm>
            <a:off x="5029200" y="10"/>
            <a:ext cx="7162800" cy="6857990"/>
          </a:xfrm>
          <a:prstGeom prst="rect">
            <a:avLst/>
          </a:prstGeom>
          <a:noFill/>
          <a:ln>
            <a:noFill/>
          </a:ln>
        </p:spPr>
      </p:pic>
    </p:spTree>
    <p:extLst>
      <p:ext uri="{BB962C8B-B14F-4D97-AF65-F5344CB8AC3E}">
        <p14:creationId xmlns:p14="http://schemas.microsoft.com/office/powerpoint/2010/main" val="2185618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9EB3576-1ACF-4F00-9172-525FCA11F3C9}"/>
              </a:ext>
            </a:extLst>
          </p:cNvPr>
          <p:cNvSpPr/>
          <p:nvPr/>
        </p:nvSpPr>
        <p:spPr>
          <a:xfrm>
            <a:off x="838199" y="1690688"/>
            <a:ext cx="5030822" cy="4055116"/>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C8D1D7A-48C8-460A-97B9-446C64AC8BA3}"/>
              </a:ext>
            </a:extLst>
          </p:cNvPr>
          <p:cNvSpPr>
            <a:spLocks noGrp="1"/>
          </p:cNvSpPr>
          <p:nvPr>
            <p:ph type="title"/>
          </p:nvPr>
        </p:nvSpPr>
        <p:spPr>
          <a:xfrm>
            <a:off x="838200" y="365125"/>
            <a:ext cx="10515600" cy="1325563"/>
          </a:xfrm>
        </p:spPr>
        <p:txBody>
          <a:bodyPr wrap="square" anchor="ct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Preparation &amp; Exploratory Data Analysis</a:t>
            </a:r>
          </a:p>
        </p:txBody>
      </p:sp>
      <p:sp>
        <p:nvSpPr>
          <p:cNvPr id="10" name="Text Placeholder 2">
            <a:extLst>
              <a:ext uri="{FF2B5EF4-FFF2-40B4-BE49-F238E27FC236}">
                <a16:creationId xmlns:a16="http://schemas.microsoft.com/office/drawing/2014/main" id="{5FC10A43-97D4-4D33-BE44-E6BD341448B9}"/>
              </a:ext>
            </a:extLst>
          </p:cNvPr>
          <p:cNvSpPr>
            <a:spLocks noGrp="1"/>
          </p:cNvSpPr>
          <p:nvPr>
            <p:ph type="body" idx="1"/>
          </p:nvPr>
        </p:nvSpPr>
        <p:spPr>
          <a:xfrm>
            <a:off x="773349" y="1670204"/>
            <a:ext cx="5181600" cy="4351338"/>
          </a:xfrm>
        </p:spPr>
        <p:txBody>
          <a:bodyPr wrap="square" anchor="t">
            <a:normAutofit/>
          </a:bodyPr>
          <a:lstStyle/>
          <a:p>
            <a:pPr marL="571500" indent="-342900">
              <a:spcAft>
                <a:spcPts val="600"/>
              </a:spcAft>
              <a:buFont typeface="Arial" panose="020B0604020202020204" pitchFamily="34" charset="0"/>
              <a:buChar char="•"/>
            </a:pPr>
            <a:r>
              <a:rPr lang="en-US" sz="2200" dirty="0"/>
              <a:t>The maximum rating of wine is 9 and the third quartile value is 6 i.e. at least 75% of wines have rating 6 or below.</a:t>
            </a:r>
          </a:p>
          <a:p>
            <a:pPr marL="571500" indent="-342900">
              <a:spcAft>
                <a:spcPts val="600"/>
              </a:spcAft>
              <a:buFont typeface="Arial" panose="020B0604020202020204" pitchFamily="34" charset="0"/>
              <a:buChar char="•"/>
            </a:pPr>
            <a:r>
              <a:rPr lang="en-US" sz="2200" dirty="0"/>
              <a:t>There might be outliers in data where the wines have high sulfur dioxide (free sulfur dioxide and total sulfur dioxide) content as there is a big difference in 3rd quartile and maximum values.</a:t>
            </a:r>
          </a:p>
          <a:p>
            <a:pPr marL="571500" indent="-342900">
              <a:spcAft>
                <a:spcPts val="600"/>
              </a:spcAft>
              <a:buFont typeface="Arial" panose="020B0604020202020204" pitchFamily="34" charset="0"/>
              <a:buChar char="•"/>
            </a:pPr>
            <a:r>
              <a:rPr lang="en-US" sz="2200" dirty="0"/>
              <a:t>Most wines are on a pH scale between 3 and 4.</a:t>
            </a:r>
          </a:p>
        </p:txBody>
      </p:sp>
      <p:pic>
        <p:nvPicPr>
          <p:cNvPr id="18" name="Picture 17" descr="A screenshot of a computer&#10;&#10;Description automatically generated with medium confidence">
            <a:extLst>
              <a:ext uri="{FF2B5EF4-FFF2-40B4-BE49-F238E27FC236}">
                <a16:creationId xmlns:a16="http://schemas.microsoft.com/office/drawing/2014/main" id="{ACAFB563-6BE5-497D-8F33-9DA4374B818E}"/>
              </a:ext>
            </a:extLst>
          </p:cNvPr>
          <p:cNvPicPr/>
          <p:nvPr/>
        </p:nvPicPr>
        <p:blipFill>
          <a:blip r:embed="rId2"/>
          <a:stretch>
            <a:fillRect/>
          </a:stretch>
        </p:blipFill>
        <p:spPr>
          <a:xfrm>
            <a:off x="6095999" y="1762920"/>
            <a:ext cx="5613779" cy="1840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Graphical user interface&#10;&#10;Description automatically generated with low confidence">
            <a:extLst>
              <a:ext uri="{FF2B5EF4-FFF2-40B4-BE49-F238E27FC236}">
                <a16:creationId xmlns:a16="http://schemas.microsoft.com/office/drawing/2014/main" id="{508D55CE-D82A-4923-AAC7-DCF82FFBF0D9}"/>
              </a:ext>
            </a:extLst>
          </p:cNvPr>
          <p:cNvPicPr/>
          <p:nvPr/>
        </p:nvPicPr>
        <p:blipFill>
          <a:blip r:embed="rId3"/>
          <a:stretch>
            <a:fillRect/>
          </a:stretch>
        </p:blipFill>
        <p:spPr>
          <a:xfrm>
            <a:off x="6095999" y="4001294"/>
            <a:ext cx="5504598" cy="1664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947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880D214-442C-49D1-8614-FAE14E45F88D}"/>
              </a:ext>
            </a:extLst>
          </p:cNvPr>
          <p:cNvSpPr/>
          <p:nvPr/>
        </p:nvSpPr>
        <p:spPr>
          <a:xfrm>
            <a:off x="838199" y="1627762"/>
            <a:ext cx="5491265" cy="4105072"/>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2C1274B-0050-43AD-9FFA-23CB420CC010}"/>
              </a:ext>
            </a:extLst>
          </p:cNvPr>
          <p:cNvSpPr>
            <a:spLocks noGrp="1"/>
          </p:cNvSpPr>
          <p:nvPr>
            <p:ph type="title"/>
          </p:nvPr>
        </p:nvSpPr>
        <p:spPr>
          <a:xfrm>
            <a:off x="838200" y="365125"/>
            <a:ext cx="10515600" cy="1325563"/>
          </a:xfrm>
        </p:spPr>
        <p:txBody>
          <a:bodyPr wrap="square" anchor="ctr">
            <a:norm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Preprocessing and Cleaning</a:t>
            </a:r>
            <a:br>
              <a:rPr lang="en-US" dirty="0"/>
            </a:br>
            <a:r>
              <a:rPr lang="en-US" dirty="0"/>
              <a:t>- 1, Check and Remove Duplicates</a:t>
            </a:r>
          </a:p>
        </p:txBody>
      </p:sp>
      <p:sp>
        <p:nvSpPr>
          <p:cNvPr id="3" name="Text Placeholder 2">
            <a:extLst>
              <a:ext uri="{FF2B5EF4-FFF2-40B4-BE49-F238E27FC236}">
                <a16:creationId xmlns:a16="http://schemas.microsoft.com/office/drawing/2014/main" id="{3891BA4E-6B74-4744-8C4D-2AC0736C6206}"/>
              </a:ext>
            </a:extLst>
          </p:cNvPr>
          <p:cNvSpPr>
            <a:spLocks noGrp="1"/>
          </p:cNvSpPr>
          <p:nvPr>
            <p:ph type="body" idx="1"/>
          </p:nvPr>
        </p:nvSpPr>
        <p:spPr>
          <a:xfrm>
            <a:off x="838200" y="1825625"/>
            <a:ext cx="5181600" cy="4351338"/>
          </a:xfrm>
        </p:spPr>
        <p:txBody>
          <a:bodyPr wrap="square" anchor="t">
            <a:normAutofit/>
          </a:bodyPr>
          <a:lstStyle/>
          <a:p>
            <a:pPr marL="514350" indent="-285750">
              <a:spcAft>
                <a:spcPts val="600"/>
              </a:spcAft>
              <a:buFont typeface="Wingdings" panose="05000000000000000000" pitchFamily="2" charset="2"/>
              <a:buChar char="§"/>
            </a:pPr>
            <a:r>
              <a:rPr lang="en-US" dirty="0"/>
              <a:t>We found 240 duplicated rows in the </a:t>
            </a:r>
            <a:r>
              <a:rPr lang="en-US" u="sng" dirty="0"/>
              <a:t>red wine dataset  </a:t>
            </a:r>
            <a:r>
              <a:rPr lang="en-US" dirty="0"/>
              <a:t>and 973 duplicated rows in the </a:t>
            </a:r>
            <a:r>
              <a:rPr lang="en-US" u="sng" dirty="0"/>
              <a:t>white wine dataset</a:t>
            </a:r>
            <a:r>
              <a:rPr lang="en-US" dirty="0"/>
              <a:t>.</a:t>
            </a:r>
          </a:p>
          <a:p>
            <a:pPr marL="514350" indent="-285750">
              <a:spcAft>
                <a:spcPts val="600"/>
              </a:spcAft>
              <a:buFont typeface="Wingdings" panose="05000000000000000000" pitchFamily="2" charset="2"/>
              <a:buChar char="§"/>
            </a:pPr>
            <a:r>
              <a:rPr lang="en-US" dirty="0"/>
              <a:t>We will drop them out of the training dataset.</a:t>
            </a:r>
          </a:p>
          <a:p>
            <a:pPr>
              <a:spcAft>
                <a:spcPts val="600"/>
              </a:spcAft>
            </a:pPr>
            <a:endParaRPr lang="en-US" dirty="0"/>
          </a:p>
        </p:txBody>
      </p:sp>
      <p:pic>
        <p:nvPicPr>
          <p:cNvPr id="22" name="Picture 21" descr="Graphical user interface, text, application, email&#10;&#10;Description automatically generated">
            <a:extLst>
              <a:ext uri="{FF2B5EF4-FFF2-40B4-BE49-F238E27FC236}">
                <a16:creationId xmlns:a16="http://schemas.microsoft.com/office/drawing/2014/main" id="{FE748E32-2DFB-4AD5-B71B-0569C378A26D}"/>
              </a:ext>
            </a:extLst>
          </p:cNvPr>
          <p:cNvPicPr/>
          <p:nvPr/>
        </p:nvPicPr>
        <p:blipFill>
          <a:blip r:embed="rId2"/>
          <a:stretch>
            <a:fillRect/>
          </a:stretch>
        </p:blipFill>
        <p:spPr>
          <a:xfrm>
            <a:off x="6789906" y="1690688"/>
            <a:ext cx="4267200" cy="1914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descr="Graphical user interface, text, application, email&#10;&#10;Description automatically generated">
            <a:extLst>
              <a:ext uri="{FF2B5EF4-FFF2-40B4-BE49-F238E27FC236}">
                <a16:creationId xmlns:a16="http://schemas.microsoft.com/office/drawing/2014/main" id="{03D4F35A-2FDF-408A-99FD-FD38A2140C10}"/>
              </a:ext>
            </a:extLst>
          </p:cNvPr>
          <p:cNvPicPr/>
          <p:nvPr/>
        </p:nvPicPr>
        <p:blipFill>
          <a:blip r:embed="rId3"/>
          <a:stretch>
            <a:fillRect/>
          </a:stretch>
        </p:blipFill>
        <p:spPr>
          <a:xfrm>
            <a:off x="6789905" y="4001294"/>
            <a:ext cx="4332051"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3261846"/>
      </p:ext>
    </p:extLst>
  </p:cSld>
  <p:clrMapOvr>
    <a:masterClrMapping/>
  </p:clrMapOvr>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themeOverride>
</file>

<file path=ppt/theme/themeOverride2.xml><?xml version="1.0" encoding="utf-8"?>
<a:themeOverride xmlns:a="http://schemas.openxmlformats.org/drawingml/2006/main">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themeOverride>
</file>

<file path=ppt/theme/themeOverride3.xml><?xml version="1.0" encoding="utf-8"?>
<a:themeOverride xmlns:a="http://schemas.openxmlformats.org/drawingml/2006/main">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themeOverride>
</file>

<file path=ppt/theme/themeOverride4.xml><?xml version="1.0" encoding="utf-8"?>
<a:themeOverride xmlns:a="http://schemas.openxmlformats.org/drawingml/2006/main">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themeOverride>
</file>

<file path=ppt/theme/themeOverride5.xml><?xml version="1.0" encoding="utf-8"?>
<a:themeOverride xmlns:a="http://schemas.openxmlformats.org/drawingml/2006/main">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themeOverride>
</file>

<file path=docProps/app.xml><?xml version="1.0" encoding="utf-8"?>
<Properties xmlns="http://schemas.openxmlformats.org/officeDocument/2006/extended-properties" xmlns:vt="http://schemas.openxmlformats.org/officeDocument/2006/docPropsVTypes">
  <Template/>
  <TotalTime>364</TotalTime>
  <Words>1999</Words>
  <Application>Microsoft Office PowerPoint</Application>
  <PresentationFormat>Widescreen</PresentationFormat>
  <Paragraphs>213</Paragraphs>
  <Slides>58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Arial</vt:lpstr>
      <vt:lpstr>Calibri</vt:lpstr>
      <vt:lpstr>Georgia</vt:lpstr>
      <vt:lpstr>Helvetica Neue</vt:lpstr>
      <vt:lpstr>Noto Sans Symbols</vt:lpstr>
      <vt:lpstr>NTR</vt:lpstr>
      <vt:lpstr>Times New Roman</vt:lpstr>
      <vt:lpstr>Verdana</vt:lpstr>
      <vt:lpstr>Wingdings</vt:lpstr>
      <vt:lpstr>Office Theme</vt:lpstr>
      <vt:lpstr>PowerPoint Presentation</vt:lpstr>
      <vt:lpstr>Project Introduction and Objective</vt:lpstr>
      <vt:lpstr>Wine</vt:lpstr>
      <vt:lpstr>Wine Market in the U.S.</vt:lpstr>
      <vt:lpstr>Objective</vt:lpstr>
      <vt:lpstr>Data Information</vt:lpstr>
      <vt:lpstr>Data Preparation Steps Involved</vt:lpstr>
      <vt:lpstr>Data Preparation &amp; Exploratory Data Analysis</vt:lpstr>
      <vt:lpstr>Data Preprocessing and Cleaning - 1, Check and Remove Duplicates</vt:lpstr>
      <vt:lpstr>Data Preprocessing and Cleaning - 2, Check Missing Data</vt:lpstr>
      <vt:lpstr>Data Preprocessing and Cleaning - 3, Check and Remove Outliers</vt:lpstr>
      <vt:lpstr>Data transformation and preparation - Explore Different Data Types</vt:lpstr>
      <vt:lpstr>Exploratory Data Analysis and Key Insights</vt:lpstr>
      <vt:lpstr>Exploratory Data Analysis (EDA): - Explore Numerical Features – Red wine dataset</vt:lpstr>
      <vt:lpstr>Exploratory Data Analysis (EDA): - Explore Numerical Features – White wine dataset</vt:lpstr>
      <vt:lpstr>Exploratory Data Analysis (EDA): - Data Insight – Suggestion for manufacturer</vt:lpstr>
      <vt:lpstr>Exploratory Data Analysis (EDA): - Data Insight – Quality vs Acidity / Sulphur</vt:lpstr>
      <vt:lpstr>Model Building Steps and Criteria's</vt:lpstr>
      <vt:lpstr>Model Building Steps  </vt:lpstr>
      <vt:lpstr>Model Evaluation Criteria</vt:lpstr>
      <vt:lpstr>Machine Learning Models</vt:lpstr>
      <vt:lpstr>Model Learning Models Researched and Evaluated</vt:lpstr>
      <vt:lpstr>K-Nearest Neighbor</vt:lpstr>
      <vt:lpstr>K Nearest Neighbor Algorithm - Model baseline performance</vt:lpstr>
      <vt:lpstr>K Nearest Neighbor Algorithm - Hyperparameter tuning with GridSearchCV</vt:lpstr>
      <vt:lpstr>K Nearest Neighbor Algorithm - Model Performance Evaluation </vt:lpstr>
      <vt:lpstr>Naïve Bayes</vt:lpstr>
      <vt:lpstr>Naive Bayes Classifier Algorithm - With estimator BernoulliNB - Model baseline performance</vt:lpstr>
      <vt:lpstr>Naive Bayes Classifier Algorithm - With estimator BernoulliNB - Hyperparameter tuning and Evaluation </vt:lpstr>
      <vt:lpstr>Naive Bayes Classifier Algorithm - With estimator GaussianNB - Hyperparameter tuning and Evaluation</vt:lpstr>
      <vt:lpstr>Naive Bayes Classifier Algorithm - With estimator ComplementNB - Hyperparameter tuning and Evaluation</vt:lpstr>
      <vt:lpstr>Naive Bayes Classifier Algorithm - With estimator MultinomialNB - Hyperparameter tuning and Evaluation</vt:lpstr>
      <vt:lpstr>Support Vector Machines</vt:lpstr>
      <vt:lpstr>Support Vector Machines Algorithm - Hyperparameter tuning and Evaluation</vt:lpstr>
      <vt:lpstr>Decision Tree</vt:lpstr>
      <vt:lpstr>Decision Tree Classifier Algorithm - Model baseline performance</vt:lpstr>
      <vt:lpstr>Decision Tree Classifier Algorithm  - Hyperparameter tuning and Evaluation </vt:lpstr>
      <vt:lpstr>Random Forest</vt:lpstr>
      <vt:lpstr>Random Forest Classifier Algorithm - Model baseline performance</vt:lpstr>
      <vt:lpstr>Random Forest Classifier Algorithm  - Hyperparameter tuning and Evaluation </vt:lpstr>
      <vt:lpstr>  Bagging  Classifier  </vt:lpstr>
      <vt:lpstr>Bagging Classifier Algorithm - Model baseline performance</vt:lpstr>
      <vt:lpstr>Bagging Classifier Algorithm  - Hyperparameter tuning and Evaluation </vt:lpstr>
      <vt:lpstr>Boosting -AdaBoost -Gradient Boost -XG Boost</vt:lpstr>
      <vt:lpstr>AdaBoost Classifier Algorithm - Model baseline performance</vt:lpstr>
      <vt:lpstr>AdaBoost Classifier Algorithm - Hyperparameter tuning and Evaluation </vt:lpstr>
      <vt:lpstr>Gradient Boosting Algorithm - Model baseline performance</vt:lpstr>
      <vt:lpstr>Gradient Boosting Algorithm - Hyperparameter tuning and Evaluation </vt:lpstr>
      <vt:lpstr>XG Boost Algorithm - Model baseline performance</vt:lpstr>
      <vt:lpstr>XG Boost Algorithm - Hyperparameter tuning and Evaluation </vt:lpstr>
      <vt:lpstr>Stacking Classifier (Ensemble learning)</vt:lpstr>
      <vt:lpstr>Ensemble Learning (Stacking) - Model baseline performance</vt:lpstr>
      <vt:lpstr>Model Comparisons</vt:lpstr>
      <vt:lpstr>Comparison of all models</vt:lpstr>
      <vt:lpstr>Feature Importance</vt:lpstr>
      <vt:lpstr>Feature Importance of Tuned Random Forest</vt:lpstr>
      <vt:lpstr>Business  Recommendations and Insights</vt:lpstr>
      <vt:lpstr>Business Recommendations and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Multithreading Implementation</dc:title>
  <dc:creator>Hubert De La Vega</dc:creator>
  <cp:lastModifiedBy>Ramyapriyadharshini Ganesan</cp:lastModifiedBy>
  <cp:revision>125</cp:revision>
  <dcterms:created xsi:type="dcterms:W3CDTF">2019-07-05T14:23:44Z</dcterms:created>
  <dcterms:modified xsi:type="dcterms:W3CDTF">2021-06-12T21:14:52Z</dcterms:modified>
</cp:coreProperties>
</file>